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57" r:id="rId3"/>
    <p:sldId id="258" r:id="rId4"/>
    <p:sldId id="268" r:id="rId5"/>
    <p:sldId id="263" r:id="rId6"/>
    <p:sldId id="260" r:id="rId7"/>
    <p:sldId id="261" r:id="rId8"/>
    <p:sldId id="264" r:id="rId9"/>
    <p:sldId id="265" r:id="rId10"/>
    <p:sldId id="269" r:id="rId11"/>
    <p:sldId id="276" r:id="rId12"/>
    <p:sldId id="277" r:id="rId13"/>
    <p:sldId id="278" r:id="rId14"/>
    <p:sldId id="259" r:id="rId15"/>
    <p:sldId id="262" r:id="rId16"/>
    <p:sldId id="270" r:id="rId17"/>
    <p:sldId id="273" r:id="rId18"/>
    <p:sldId id="274" r:id="rId19"/>
    <p:sldId id="275" r:id="rId20"/>
    <p:sldId id="271"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A55"/>
    <a:srgbClr val="E87051"/>
    <a:srgbClr val="FF4546"/>
    <a:srgbClr val="455A64"/>
    <a:srgbClr val="9BCF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9" autoAdjust="0"/>
    <p:restoredTop sz="94660"/>
  </p:normalViewPr>
  <p:slideViewPr>
    <p:cSldViewPr snapToGrid="0">
      <p:cViewPr varScale="1">
        <p:scale>
          <a:sx n="103" d="100"/>
          <a:sy n="103" d="100"/>
        </p:scale>
        <p:origin x="176"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raphic%20Designer\Downloads\Financials%20-%20Carsemba%20V1.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raphic%20Designer\Downloads\Financials%20-%20Carsemba%20V1.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Graphic%20Designer\Downloads\Financials%20-%20Carsemba%20V1.0.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339966"/>
            </a:solidFill>
          </c:spPr>
          <c:dPt>
            <c:idx val="0"/>
            <c:bubble3D val="0"/>
            <c:spPr>
              <a:solidFill>
                <a:srgbClr val="9BCF59"/>
              </a:solidFill>
              <a:ln w="19050">
                <a:solidFill>
                  <a:schemeClr val="lt1"/>
                </a:solidFill>
              </a:ln>
              <a:effectLst/>
            </c:spPr>
            <c:extLst>
              <c:ext xmlns:c16="http://schemas.microsoft.com/office/drawing/2014/chart" uri="{C3380CC4-5D6E-409C-BE32-E72D297353CC}">
                <c16:uniqueId val="{00000001-1C05-43A7-856E-0CDCFFD658A4}"/>
              </c:ext>
            </c:extLst>
          </c:dPt>
          <c:dPt>
            <c:idx val="1"/>
            <c:bubble3D val="0"/>
            <c:spPr>
              <a:solidFill>
                <a:srgbClr val="344A55"/>
              </a:solidFill>
              <a:ln w="19050">
                <a:solidFill>
                  <a:schemeClr val="lt1"/>
                </a:solidFill>
              </a:ln>
              <a:effectLst/>
            </c:spPr>
            <c:extLst>
              <c:ext xmlns:c16="http://schemas.microsoft.com/office/drawing/2014/chart" uri="{C3380CC4-5D6E-409C-BE32-E72D297353CC}">
                <c16:uniqueId val="{00000003-1C05-43A7-856E-0CDCFFD658A4}"/>
              </c:ext>
            </c:extLst>
          </c:dPt>
          <c:dPt>
            <c:idx val="2"/>
            <c:bubble3D val="0"/>
            <c:spPr>
              <a:solidFill>
                <a:srgbClr val="E87051"/>
              </a:solidFill>
              <a:ln w="19050">
                <a:solidFill>
                  <a:schemeClr val="lt1"/>
                </a:solidFill>
              </a:ln>
              <a:effectLst/>
            </c:spPr>
            <c:extLst>
              <c:ext xmlns:c16="http://schemas.microsoft.com/office/drawing/2014/chart" uri="{C3380CC4-5D6E-409C-BE32-E72D297353CC}">
                <c16:uniqueId val="{00000005-1C05-43A7-856E-0CDCFFD658A4}"/>
              </c:ext>
            </c:extLst>
          </c:dPt>
          <c:dPt>
            <c:idx val="3"/>
            <c:bubble3D val="0"/>
            <c:spPr>
              <a:solidFill>
                <a:srgbClr val="455A64"/>
              </a:solidFill>
              <a:ln w="19050">
                <a:solidFill>
                  <a:schemeClr val="lt1"/>
                </a:solidFill>
              </a:ln>
              <a:effectLst/>
            </c:spPr>
            <c:extLst>
              <c:ext xmlns:c16="http://schemas.microsoft.com/office/drawing/2014/chart" uri="{C3380CC4-5D6E-409C-BE32-E72D297353CC}">
                <c16:uniqueId val="{00000007-1C05-43A7-856E-0CDCFFD658A4}"/>
              </c:ext>
            </c:extLst>
          </c:dPt>
          <c:cat>
            <c:strRef>
              <c:f>'[Financials - Carsemba V1.0.xlsx]Dashboard'!$A$17:$A$20</c:f>
              <c:strCache>
                <c:ptCount val="4"/>
                <c:pt idx="0">
                  <c:v>Pre-Operational Expenses</c:v>
                </c:pt>
                <c:pt idx="1">
                  <c:v>Premises</c:v>
                </c:pt>
                <c:pt idx="2">
                  <c:v>Vehicles</c:v>
                </c:pt>
                <c:pt idx="3">
                  <c:v>Office Equipment</c:v>
                </c:pt>
              </c:strCache>
            </c:strRef>
          </c:cat>
          <c:val>
            <c:numRef>
              <c:f>'[Financials - Carsemba V1.0.xlsx]Dashboard'!$B$17:$B$20</c:f>
              <c:numCache>
                <c:formatCode>_(* #,##0_);_(* \(#,##0\);_(* "-"??_);_(@_)</c:formatCode>
                <c:ptCount val="4"/>
                <c:pt idx="0">
                  <c:v>185750</c:v>
                </c:pt>
                <c:pt idx="1">
                  <c:v>225000</c:v>
                </c:pt>
                <c:pt idx="2">
                  <c:v>1500000</c:v>
                </c:pt>
                <c:pt idx="3">
                  <c:v>39250</c:v>
                </c:pt>
              </c:numCache>
            </c:numRef>
          </c:val>
          <c:extLst>
            <c:ext xmlns:c16="http://schemas.microsoft.com/office/drawing/2014/chart" uri="{C3380CC4-5D6E-409C-BE32-E72D297353CC}">
              <c16:uniqueId val="{00000008-1C05-43A7-856E-0CDCFFD658A4}"/>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800">
          <a:latin typeface="Palatino Linotype" panose="020405020505050303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col"/>
        <c:grouping val="stacked"/>
        <c:varyColors val="0"/>
        <c:ser>
          <c:idx val="0"/>
          <c:order val="0"/>
          <c:tx>
            <c:strRef>
              <c:f>'[Financials - Carsemba V1.0.xlsx]Dashboard'!$A$5</c:f>
              <c:strCache>
                <c:ptCount val="1"/>
                <c:pt idx="0">
                  <c:v>Revenue</c:v>
                </c:pt>
              </c:strCache>
            </c:strRef>
          </c:tx>
          <c:spPr>
            <a:solidFill>
              <a:srgbClr val="E87051"/>
            </a:solidFill>
            <a:ln>
              <a:noFill/>
            </a:ln>
            <a:effectLst/>
          </c:spPr>
          <c:invertIfNegative val="0"/>
          <c:dLbls>
            <c:delete val="1"/>
          </c:dLbls>
          <c:cat>
            <c:strRef>
              <c:f>'[Financials - Carsemba V1.0.xlsx]Dashboard'!$B$4:$F$4</c:f>
              <c:strCache>
                <c:ptCount val="5"/>
                <c:pt idx="0">
                  <c:v>Year 1</c:v>
                </c:pt>
                <c:pt idx="1">
                  <c:v>Year 2</c:v>
                </c:pt>
                <c:pt idx="2">
                  <c:v>Year 3</c:v>
                </c:pt>
                <c:pt idx="3">
                  <c:v>Year 4</c:v>
                </c:pt>
                <c:pt idx="4">
                  <c:v>Year 5</c:v>
                </c:pt>
              </c:strCache>
            </c:strRef>
          </c:cat>
          <c:val>
            <c:numRef>
              <c:f>'[Financials - Carsemba V1.0.xlsx]Dashboard'!$B$5:$F$5</c:f>
              <c:numCache>
                <c:formatCode>_(* #,##0_);_(* \(#,##0\);_(* "-"??_);_(@_)</c:formatCode>
                <c:ptCount val="5"/>
                <c:pt idx="0">
                  <c:v>1700000</c:v>
                </c:pt>
                <c:pt idx="1">
                  <c:v>1733660</c:v>
                </c:pt>
                <c:pt idx="2">
                  <c:v>1767986.4679999999</c:v>
                </c:pt>
                <c:pt idx="3">
                  <c:v>1802992.6000663999</c:v>
                </c:pt>
                <c:pt idx="4">
                  <c:v>1838691.8535477147</c:v>
                </c:pt>
              </c:numCache>
            </c:numRef>
          </c:val>
          <c:extLst>
            <c:ext xmlns:c16="http://schemas.microsoft.com/office/drawing/2014/chart" uri="{C3380CC4-5D6E-409C-BE32-E72D297353CC}">
              <c16:uniqueId val="{00000000-C55B-4B4D-B6F3-1868A9B75F60}"/>
            </c:ext>
          </c:extLst>
        </c:ser>
        <c:ser>
          <c:idx val="1"/>
          <c:order val="1"/>
          <c:tx>
            <c:strRef>
              <c:f>'[Financials - Carsemba V1.0.xlsx]Dashboard'!$A$6</c:f>
              <c:strCache>
                <c:ptCount val="1"/>
                <c:pt idx="0">
                  <c:v>Cost of Services</c:v>
                </c:pt>
              </c:strCache>
            </c:strRef>
          </c:tx>
          <c:spPr>
            <a:solidFill>
              <a:srgbClr val="344A55"/>
            </a:solidFill>
            <a:ln>
              <a:noFill/>
            </a:ln>
            <a:effectLst/>
          </c:spPr>
          <c:invertIfNegative val="0"/>
          <c:dLbls>
            <c:delete val="1"/>
          </c:dLbls>
          <c:cat>
            <c:strRef>
              <c:f>'[Financials - Carsemba V1.0.xlsx]Dashboard'!$B$4:$F$4</c:f>
              <c:strCache>
                <c:ptCount val="5"/>
                <c:pt idx="0">
                  <c:v>Year 1</c:v>
                </c:pt>
                <c:pt idx="1">
                  <c:v>Year 2</c:v>
                </c:pt>
                <c:pt idx="2">
                  <c:v>Year 3</c:v>
                </c:pt>
                <c:pt idx="3">
                  <c:v>Year 4</c:v>
                </c:pt>
                <c:pt idx="4">
                  <c:v>Year 5</c:v>
                </c:pt>
              </c:strCache>
            </c:strRef>
          </c:cat>
          <c:val>
            <c:numRef>
              <c:f>'[Financials - Carsemba V1.0.xlsx]Dashboard'!$B$6:$F$6</c:f>
              <c:numCache>
                <c:formatCode>_(* #,##0_);_(* \(#,##0\);_(* "-"??_);_(@_)</c:formatCode>
                <c:ptCount val="5"/>
                <c:pt idx="0">
                  <c:v>595000</c:v>
                </c:pt>
                <c:pt idx="1">
                  <c:v>606781</c:v>
                </c:pt>
                <c:pt idx="2">
                  <c:v>618795.26379999996</c:v>
                </c:pt>
                <c:pt idx="3">
                  <c:v>631047.41002323991</c:v>
                </c:pt>
                <c:pt idx="4">
                  <c:v>643542.1487417001</c:v>
                </c:pt>
              </c:numCache>
            </c:numRef>
          </c:val>
          <c:extLst>
            <c:ext xmlns:c16="http://schemas.microsoft.com/office/drawing/2014/chart" uri="{C3380CC4-5D6E-409C-BE32-E72D297353CC}">
              <c16:uniqueId val="{00000001-C55B-4B4D-B6F3-1868A9B75F60}"/>
            </c:ext>
          </c:extLst>
        </c:ser>
        <c:dLbls>
          <c:showLegendKey val="0"/>
          <c:showVal val="1"/>
          <c:showCatName val="0"/>
          <c:showSerName val="0"/>
          <c:showPercent val="0"/>
          <c:showBubbleSize val="0"/>
        </c:dLbls>
        <c:gapWidth val="219"/>
        <c:overlap val="100"/>
        <c:axId val="2139945167"/>
        <c:axId val="2139935599"/>
      </c:barChart>
      <c:catAx>
        <c:axId val="2139945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E87051"/>
                </a:solidFill>
                <a:latin typeface="+mn-lt"/>
                <a:ea typeface="+mn-ea"/>
                <a:cs typeface="+mn-cs"/>
              </a:defRPr>
            </a:pPr>
            <a:endParaRPr lang="en-US"/>
          </a:p>
        </c:txPr>
        <c:crossAx val="2139935599"/>
        <c:crosses val="autoZero"/>
        <c:auto val="1"/>
        <c:lblAlgn val="ctr"/>
        <c:lblOffset val="100"/>
        <c:noMultiLvlLbl val="0"/>
      </c:catAx>
      <c:valAx>
        <c:axId val="2139935599"/>
        <c:scaling>
          <c:orientation val="minMax"/>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E87051"/>
                </a:solidFill>
                <a:latin typeface="+mn-lt"/>
                <a:ea typeface="+mn-ea"/>
                <a:cs typeface="+mn-cs"/>
              </a:defRPr>
            </a:pPr>
            <a:endParaRPr lang="en-US"/>
          </a:p>
        </c:txPr>
        <c:crossAx val="21399451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rgbClr val="E87051"/>
              </a:solidFill>
              <a:latin typeface="+mn-lt"/>
              <a:ea typeface="+mn-ea"/>
              <a:cs typeface="+mn-cs"/>
            </a:defRPr>
          </a:pPr>
          <a:endParaRPr lang="en-US"/>
        </a:p>
      </c:txPr>
    </c:legend>
    <c:plotVisOnly val="1"/>
    <c:dispBlanksAs val="gap"/>
    <c:showDLblsOverMax val="0"/>
  </c:chart>
  <c:spPr>
    <a:noFill/>
    <a:ln>
      <a:noFill/>
    </a:ln>
    <a:effectLst/>
  </c:spPr>
  <c:txPr>
    <a:bodyPr/>
    <a:lstStyle/>
    <a:p>
      <a:pPr>
        <a:defRPr sz="800" b="0">
          <a:solidFill>
            <a:srgbClr val="003300"/>
          </a:solidFill>
          <a:latin typeface="+mn-l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'[Financials - Carsemba V1.0.xlsx]Dashboard'!$A$7</c:f>
              <c:strCache>
                <c:ptCount val="1"/>
                <c:pt idx="0">
                  <c:v>Gross Profit / (Loss)</c:v>
                </c:pt>
              </c:strCache>
            </c:strRef>
          </c:tx>
          <c:spPr>
            <a:ln w="28575" cap="rnd">
              <a:solidFill>
                <a:srgbClr val="E87051"/>
              </a:solidFill>
              <a:round/>
            </a:ln>
            <a:effectLst/>
          </c:spPr>
          <c:marker>
            <c:symbol val="circle"/>
            <c:size val="5"/>
            <c:spPr>
              <a:solidFill>
                <a:srgbClr val="E87051"/>
              </a:solidFill>
              <a:ln w="9525">
                <a:solidFill>
                  <a:srgbClr val="E87051"/>
                </a:solidFill>
              </a:ln>
              <a:effectLst/>
            </c:spPr>
          </c:marker>
          <c:cat>
            <c:strRef>
              <c:f>'[Financials - Carsemba V1.0.xlsx]Dashboard'!$B$4:$F$4</c:f>
              <c:strCache>
                <c:ptCount val="5"/>
                <c:pt idx="0">
                  <c:v>Year 1</c:v>
                </c:pt>
                <c:pt idx="1">
                  <c:v>Year 2</c:v>
                </c:pt>
                <c:pt idx="2">
                  <c:v>Year 3</c:v>
                </c:pt>
                <c:pt idx="3">
                  <c:v>Year 4</c:v>
                </c:pt>
                <c:pt idx="4">
                  <c:v>Year 5</c:v>
                </c:pt>
              </c:strCache>
            </c:strRef>
          </c:cat>
          <c:val>
            <c:numRef>
              <c:f>'[Financials - Carsemba V1.0.xlsx]Dashboard'!$B$7:$F$7</c:f>
              <c:numCache>
                <c:formatCode>_(* #,##0_);_(* \(#,##0\);_(* "-"??_);_(@_)</c:formatCode>
                <c:ptCount val="5"/>
                <c:pt idx="0">
                  <c:v>1105000</c:v>
                </c:pt>
                <c:pt idx="1">
                  <c:v>1126879</c:v>
                </c:pt>
                <c:pt idx="2">
                  <c:v>1149191.2042</c:v>
                </c:pt>
                <c:pt idx="3">
                  <c:v>1171945.19004316</c:v>
                </c:pt>
                <c:pt idx="4">
                  <c:v>1195149.7048060144</c:v>
                </c:pt>
              </c:numCache>
            </c:numRef>
          </c:val>
          <c:smooth val="1"/>
          <c:extLst>
            <c:ext xmlns:c16="http://schemas.microsoft.com/office/drawing/2014/chart" uri="{C3380CC4-5D6E-409C-BE32-E72D297353CC}">
              <c16:uniqueId val="{00000000-5186-437D-AE84-9A3085F4CA16}"/>
            </c:ext>
          </c:extLst>
        </c:ser>
        <c:ser>
          <c:idx val="1"/>
          <c:order val="1"/>
          <c:tx>
            <c:strRef>
              <c:f>'[Financials - Carsemba V1.0.xlsx]Dashboard'!$A$13</c:f>
              <c:strCache>
                <c:ptCount val="1"/>
                <c:pt idx="0">
                  <c:v>Net Profit / (Loss)</c:v>
                </c:pt>
              </c:strCache>
            </c:strRef>
          </c:tx>
          <c:spPr>
            <a:ln w="28575" cap="rnd">
              <a:solidFill>
                <a:srgbClr val="344A55"/>
              </a:solidFill>
              <a:round/>
            </a:ln>
            <a:effectLst/>
          </c:spPr>
          <c:marker>
            <c:symbol val="circle"/>
            <c:size val="5"/>
            <c:spPr>
              <a:solidFill>
                <a:srgbClr val="344A55"/>
              </a:solidFill>
              <a:ln w="9525">
                <a:solidFill>
                  <a:srgbClr val="344A55"/>
                </a:solidFill>
              </a:ln>
              <a:effectLst/>
            </c:spPr>
          </c:marker>
          <c:cat>
            <c:strRef>
              <c:f>'[Financials - Carsemba V1.0.xlsx]Dashboard'!$B$4:$F$4</c:f>
              <c:strCache>
                <c:ptCount val="5"/>
                <c:pt idx="0">
                  <c:v>Year 1</c:v>
                </c:pt>
                <c:pt idx="1">
                  <c:v>Year 2</c:v>
                </c:pt>
                <c:pt idx="2">
                  <c:v>Year 3</c:v>
                </c:pt>
                <c:pt idx="3">
                  <c:v>Year 4</c:v>
                </c:pt>
                <c:pt idx="4">
                  <c:v>Year 5</c:v>
                </c:pt>
              </c:strCache>
            </c:strRef>
          </c:cat>
          <c:val>
            <c:numRef>
              <c:f>'[Financials - Carsemba V1.0.xlsx]Dashboard'!$B$13:$F$13</c:f>
              <c:numCache>
                <c:formatCode>_(* #,##0_);_(* \(#,##0\);_(* "-"??_);_(@_)</c:formatCode>
                <c:ptCount val="5"/>
                <c:pt idx="0">
                  <c:v>402900</c:v>
                </c:pt>
                <c:pt idx="1">
                  <c:v>410877.42000000004</c:v>
                </c:pt>
                <c:pt idx="2">
                  <c:v>419012.79291600012</c:v>
                </c:pt>
                <c:pt idx="3">
                  <c:v>427309.24621573684</c:v>
                </c:pt>
                <c:pt idx="4">
                  <c:v>435769.96929080819</c:v>
                </c:pt>
              </c:numCache>
            </c:numRef>
          </c:val>
          <c:smooth val="1"/>
          <c:extLst>
            <c:ext xmlns:c16="http://schemas.microsoft.com/office/drawing/2014/chart" uri="{C3380CC4-5D6E-409C-BE32-E72D297353CC}">
              <c16:uniqueId val="{00000001-5186-437D-AE84-9A3085F4CA16}"/>
            </c:ext>
          </c:extLst>
        </c:ser>
        <c:dLbls>
          <c:showLegendKey val="0"/>
          <c:showVal val="0"/>
          <c:showCatName val="0"/>
          <c:showSerName val="0"/>
          <c:showPercent val="0"/>
          <c:showBubbleSize val="0"/>
        </c:dLbls>
        <c:marker val="1"/>
        <c:smooth val="0"/>
        <c:axId val="1447076415"/>
        <c:axId val="1447080991"/>
      </c:lineChart>
      <c:catAx>
        <c:axId val="1447076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E87051"/>
                </a:solidFill>
                <a:latin typeface="+mn-lt"/>
                <a:ea typeface="+mn-ea"/>
                <a:cs typeface="+mn-cs"/>
              </a:defRPr>
            </a:pPr>
            <a:endParaRPr lang="en-US"/>
          </a:p>
        </c:txPr>
        <c:crossAx val="1447080991"/>
        <c:crosses val="autoZero"/>
        <c:auto val="1"/>
        <c:lblAlgn val="ctr"/>
        <c:lblOffset val="100"/>
        <c:noMultiLvlLbl val="0"/>
      </c:catAx>
      <c:valAx>
        <c:axId val="1447080991"/>
        <c:scaling>
          <c:orientation val="minMax"/>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E87051"/>
                </a:solidFill>
                <a:latin typeface="+mn-lt"/>
                <a:ea typeface="+mn-ea"/>
                <a:cs typeface="+mn-cs"/>
              </a:defRPr>
            </a:pPr>
            <a:endParaRPr lang="en-US"/>
          </a:p>
        </c:txPr>
        <c:crossAx val="14470764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rgbClr val="E87051"/>
              </a:solidFill>
              <a:latin typeface="+mn-lt"/>
              <a:ea typeface="+mn-ea"/>
              <a:cs typeface="+mn-cs"/>
            </a:defRPr>
          </a:pPr>
          <a:endParaRPr lang="en-US"/>
        </a:p>
      </c:txPr>
    </c:legend>
    <c:plotVisOnly val="1"/>
    <c:dispBlanksAs val="gap"/>
    <c:showDLblsOverMax val="0"/>
  </c:chart>
  <c:spPr>
    <a:noFill/>
    <a:ln>
      <a:noFill/>
    </a:ln>
    <a:effectLst/>
  </c:spPr>
  <c:txPr>
    <a:bodyPr/>
    <a:lstStyle/>
    <a:p>
      <a:pPr>
        <a:defRPr sz="800">
          <a:latin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6">
  <a:schemeClr val="accent6"/>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9232E-1D0C-47BC-A724-D870229582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235D26D1-0340-4CE6-91CA-601B31597A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AA24B7F3-DA45-4FB7-92A2-81C5738E30BA}"/>
              </a:ext>
            </a:extLst>
          </p:cNvPr>
          <p:cNvSpPr>
            <a:spLocks noGrp="1"/>
          </p:cNvSpPr>
          <p:nvPr>
            <p:ph type="dt" sz="half" idx="10"/>
          </p:nvPr>
        </p:nvSpPr>
        <p:spPr/>
        <p:txBody>
          <a:bodyPr/>
          <a:lstStyle/>
          <a:p>
            <a:fld id="{B629ED3B-3C57-4E53-8C79-24C2715DF7CC}" type="datetimeFigureOut">
              <a:rPr lang="fr-FR" smtClean="0"/>
              <a:t>20/07/2022</a:t>
            </a:fld>
            <a:endParaRPr lang="fr-FR" dirty="0"/>
          </a:p>
        </p:txBody>
      </p:sp>
      <p:sp>
        <p:nvSpPr>
          <p:cNvPr id="5" name="Footer Placeholder 4">
            <a:extLst>
              <a:ext uri="{FF2B5EF4-FFF2-40B4-BE49-F238E27FC236}">
                <a16:creationId xmlns:a16="http://schemas.microsoft.com/office/drawing/2014/main" id="{B4793B4C-9989-4A4D-BD47-98924764EAB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462F297-9B8E-4F89-B6F0-B36C6D398D95}"/>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2668737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48133F7-FD2A-4184-B6C7-01FB0A2DBE8E}"/>
              </a:ext>
            </a:extLst>
          </p:cNvPr>
          <p:cNvSpPr>
            <a:spLocks noGrp="1"/>
          </p:cNvSpPr>
          <p:nvPr>
            <p:ph type="dt" sz="half" idx="10"/>
          </p:nvPr>
        </p:nvSpPr>
        <p:spPr/>
        <p:txBody>
          <a:bodyPr/>
          <a:lstStyle/>
          <a:p>
            <a:fld id="{B629ED3B-3C57-4E53-8C79-24C2715DF7CC}" type="datetimeFigureOut">
              <a:rPr lang="fr-FR" smtClean="0"/>
              <a:t>20/07/2022</a:t>
            </a:fld>
            <a:endParaRPr lang="fr-FR" dirty="0"/>
          </a:p>
        </p:txBody>
      </p:sp>
      <p:sp>
        <p:nvSpPr>
          <p:cNvPr id="4" name="Footer Placeholder 3">
            <a:extLst>
              <a:ext uri="{FF2B5EF4-FFF2-40B4-BE49-F238E27FC236}">
                <a16:creationId xmlns:a16="http://schemas.microsoft.com/office/drawing/2014/main" id="{722755FC-1FD0-4C2D-AA7D-43504846A1F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B56D706-2DCA-4648-92F5-8025EB64546B}"/>
              </a:ext>
            </a:extLst>
          </p:cNvPr>
          <p:cNvSpPr>
            <a:spLocks noGrp="1"/>
          </p:cNvSpPr>
          <p:nvPr>
            <p:ph type="sldNum" sz="quarter" idx="12"/>
          </p:nvPr>
        </p:nvSpPr>
        <p:spPr/>
        <p:txBody>
          <a:bodyPr/>
          <a:lstStyle/>
          <a:p>
            <a:fld id="{078A4D7A-1479-46F3-8C71-6A423737661B}" type="slidenum">
              <a:rPr lang="fr-FR" smtClean="0"/>
              <a:t>‹#›</a:t>
            </a:fld>
            <a:endParaRPr lang="fr-FR" dirty="0"/>
          </a:p>
        </p:txBody>
      </p:sp>
      <p:sp>
        <p:nvSpPr>
          <p:cNvPr id="16" name="Picture Placeholder 15">
            <a:extLst>
              <a:ext uri="{FF2B5EF4-FFF2-40B4-BE49-F238E27FC236}">
                <a16:creationId xmlns:a16="http://schemas.microsoft.com/office/drawing/2014/main" id="{7EF390A3-1FA5-43E0-AB84-6A496DFA54A3}"/>
              </a:ext>
            </a:extLst>
          </p:cNvPr>
          <p:cNvSpPr>
            <a:spLocks noGrp="1"/>
          </p:cNvSpPr>
          <p:nvPr>
            <p:ph type="pic" sz="quarter" idx="13"/>
          </p:nvPr>
        </p:nvSpPr>
        <p:spPr>
          <a:xfrm>
            <a:off x="1381805" y="2054059"/>
            <a:ext cx="1790020" cy="1889291"/>
          </a:xfrm>
          <a:custGeom>
            <a:avLst/>
            <a:gdLst>
              <a:gd name="connsiteX0" fmla="*/ 298343 w 1790020"/>
              <a:gd name="connsiteY0" fmla="*/ 0 h 1889291"/>
              <a:gd name="connsiteX1" fmla="*/ 1491677 w 1790020"/>
              <a:gd name="connsiteY1" fmla="*/ 0 h 1889291"/>
              <a:gd name="connsiteX2" fmla="*/ 1790020 w 1790020"/>
              <a:gd name="connsiteY2" fmla="*/ 298343 h 1889291"/>
              <a:gd name="connsiteX3" fmla="*/ 1790020 w 1790020"/>
              <a:gd name="connsiteY3" fmla="*/ 1590948 h 1889291"/>
              <a:gd name="connsiteX4" fmla="*/ 1491677 w 1790020"/>
              <a:gd name="connsiteY4" fmla="*/ 1889291 h 1889291"/>
              <a:gd name="connsiteX5" fmla="*/ 298343 w 1790020"/>
              <a:gd name="connsiteY5" fmla="*/ 1889291 h 1889291"/>
              <a:gd name="connsiteX6" fmla="*/ 0 w 1790020"/>
              <a:gd name="connsiteY6" fmla="*/ 1590948 h 1889291"/>
              <a:gd name="connsiteX7" fmla="*/ 0 w 1790020"/>
              <a:gd name="connsiteY7" fmla="*/ 298343 h 1889291"/>
              <a:gd name="connsiteX8" fmla="*/ 298343 w 1790020"/>
              <a:gd name="connsiteY8" fmla="*/ 0 h 188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020" h="1889291">
                <a:moveTo>
                  <a:pt x="298343" y="0"/>
                </a:moveTo>
                <a:lnTo>
                  <a:pt x="1491677" y="0"/>
                </a:lnTo>
                <a:cubicBezTo>
                  <a:pt x="1656447" y="0"/>
                  <a:pt x="1790020" y="133573"/>
                  <a:pt x="1790020" y="298343"/>
                </a:cubicBezTo>
                <a:lnTo>
                  <a:pt x="1790020" y="1590948"/>
                </a:lnTo>
                <a:cubicBezTo>
                  <a:pt x="1790020" y="1755718"/>
                  <a:pt x="1656447" y="1889291"/>
                  <a:pt x="1491677" y="1889291"/>
                </a:cubicBezTo>
                <a:lnTo>
                  <a:pt x="298343" y="1889291"/>
                </a:lnTo>
                <a:cubicBezTo>
                  <a:pt x="133573" y="1889291"/>
                  <a:pt x="0" y="1755718"/>
                  <a:pt x="0" y="1590948"/>
                </a:cubicBezTo>
                <a:lnTo>
                  <a:pt x="0" y="298343"/>
                </a:lnTo>
                <a:cubicBezTo>
                  <a:pt x="0" y="133573"/>
                  <a:pt x="133573" y="0"/>
                  <a:pt x="298343" y="0"/>
                </a:cubicBezTo>
                <a:close/>
              </a:path>
            </a:pathLst>
          </a:custGeom>
          <a:solidFill>
            <a:srgbClr val="E87051"/>
          </a:solidFill>
          <a:ln>
            <a:noFill/>
          </a:ln>
        </p:spPr>
        <p:txBody>
          <a:bodyPr wrap="square">
            <a:noAutofit/>
          </a:bodyPr>
          <a:lstStyle/>
          <a:p>
            <a:endParaRPr lang="fr-FR" dirty="0"/>
          </a:p>
        </p:txBody>
      </p:sp>
      <p:sp>
        <p:nvSpPr>
          <p:cNvPr id="17" name="Picture Placeholder 16">
            <a:extLst>
              <a:ext uri="{FF2B5EF4-FFF2-40B4-BE49-F238E27FC236}">
                <a16:creationId xmlns:a16="http://schemas.microsoft.com/office/drawing/2014/main" id="{5095D3DB-0F07-4D71-BCA3-19B7BB7DDB04}"/>
              </a:ext>
            </a:extLst>
          </p:cNvPr>
          <p:cNvSpPr>
            <a:spLocks noGrp="1"/>
          </p:cNvSpPr>
          <p:nvPr>
            <p:ph type="pic" sz="quarter" idx="14"/>
          </p:nvPr>
        </p:nvSpPr>
        <p:spPr>
          <a:xfrm>
            <a:off x="1381805" y="4205204"/>
            <a:ext cx="1790020" cy="1889291"/>
          </a:xfrm>
          <a:custGeom>
            <a:avLst/>
            <a:gdLst>
              <a:gd name="connsiteX0" fmla="*/ 298343 w 1790020"/>
              <a:gd name="connsiteY0" fmla="*/ 0 h 1889291"/>
              <a:gd name="connsiteX1" fmla="*/ 1491677 w 1790020"/>
              <a:gd name="connsiteY1" fmla="*/ 0 h 1889291"/>
              <a:gd name="connsiteX2" fmla="*/ 1790020 w 1790020"/>
              <a:gd name="connsiteY2" fmla="*/ 298343 h 1889291"/>
              <a:gd name="connsiteX3" fmla="*/ 1790020 w 1790020"/>
              <a:gd name="connsiteY3" fmla="*/ 1590948 h 1889291"/>
              <a:gd name="connsiteX4" fmla="*/ 1491677 w 1790020"/>
              <a:gd name="connsiteY4" fmla="*/ 1889291 h 1889291"/>
              <a:gd name="connsiteX5" fmla="*/ 298343 w 1790020"/>
              <a:gd name="connsiteY5" fmla="*/ 1889291 h 1889291"/>
              <a:gd name="connsiteX6" fmla="*/ 0 w 1790020"/>
              <a:gd name="connsiteY6" fmla="*/ 1590948 h 1889291"/>
              <a:gd name="connsiteX7" fmla="*/ 0 w 1790020"/>
              <a:gd name="connsiteY7" fmla="*/ 298343 h 1889291"/>
              <a:gd name="connsiteX8" fmla="*/ 298343 w 1790020"/>
              <a:gd name="connsiteY8" fmla="*/ 0 h 188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020" h="1889291">
                <a:moveTo>
                  <a:pt x="298343" y="0"/>
                </a:moveTo>
                <a:lnTo>
                  <a:pt x="1491677" y="0"/>
                </a:lnTo>
                <a:cubicBezTo>
                  <a:pt x="1656447" y="0"/>
                  <a:pt x="1790020" y="133573"/>
                  <a:pt x="1790020" y="298343"/>
                </a:cubicBezTo>
                <a:lnTo>
                  <a:pt x="1790020" y="1590948"/>
                </a:lnTo>
                <a:cubicBezTo>
                  <a:pt x="1790020" y="1755718"/>
                  <a:pt x="1656447" y="1889291"/>
                  <a:pt x="1491677" y="1889291"/>
                </a:cubicBezTo>
                <a:lnTo>
                  <a:pt x="298343" y="1889291"/>
                </a:lnTo>
                <a:cubicBezTo>
                  <a:pt x="133573" y="1889291"/>
                  <a:pt x="0" y="1755718"/>
                  <a:pt x="0" y="1590948"/>
                </a:cubicBezTo>
                <a:lnTo>
                  <a:pt x="0" y="298343"/>
                </a:lnTo>
                <a:cubicBezTo>
                  <a:pt x="0" y="133573"/>
                  <a:pt x="133573" y="0"/>
                  <a:pt x="298343" y="0"/>
                </a:cubicBezTo>
                <a:close/>
              </a:path>
            </a:pathLst>
          </a:custGeom>
          <a:solidFill>
            <a:srgbClr val="E87051"/>
          </a:solidFill>
          <a:ln>
            <a:noFill/>
          </a:ln>
        </p:spPr>
        <p:txBody>
          <a:bodyPr wrap="square">
            <a:noAutofit/>
          </a:bodyPr>
          <a:lstStyle/>
          <a:p>
            <a:endParaRPr lang="fr-FR" dirty="0"/>
          </a:p>
        </p:txBody>
      </p:sp>
      <p:sp>
        <p:nvSpPr>
          <p:cNvPr id="18" name="Picture Placeholder 17">
            <a:extLst>
              <a:ext uri="{FF2B5EF4-FFF2-40B4-BE49-F238E27FC236}">
                <a16:creationId xmlns:a16="http://schemas.microsoft.com/office/drawing/2014/main" id="{08B13F2D-5EC9-4C0B-BF8D-D6B63F4F948F}"/>
              </a:ext>
            </a:extLst>
          </p:cNvPr>
          <p:cNvSpPr>
            <a:spLocks noGrp="1"/>
          </p:cNvSpPr>
          <p:nvPr>
            <p:ph type="pic" sz="quarter" idx="15"/>
          </p:nvPr>
        </p:nvSpPr>
        <p:spPr>
          <a:xfrm>
            <a:off x="5916576" y="2054059"/>
            <a:ext cx="1790020" cy="1889291"/>
          </a:xfrm>
          <a:custGeom>
            <a:avLst/>
            <a:gdLst>
              <a:gd name="connsiteX0" fmla="*/ 298343 w 1790020"/>
              <a:gd name="connsiteY0" fmla="*/ 0 h 1889291"/>
              <a:gd name="connsiteX1" fmla="*/ 1491677 w 1790020"/>
              <a:gd name="connsiteY1" fmla="*/ 0 h 1889291"/>
              <a:gd name="connsiteX2" fmla="*/ 1790020 w 1790020"/>
              <a:gd name="connsiteY2" fmla="*/ 298343 h 1889291"/>
              <a:gd name="connsiteX3" fmla="*/ 1790020 w 1790020"/>
              <a:gd name="connsiteY3" fmla="*/ 1590948 h 1889291"/>
              <a:gd name="connsiteX4" fmla="*/ 1491677 w 1790020"/>
              <a:gd name="connsiteY4" fmla="*/ 1889291 h 1889291"/>
              <a:gd name="connsiteX5" fmla="*/ 298343 w 1790020"/>
              <a:gd name="connsiteY5" fmla="*/ 1889291 h 1889291"/>
              <a:gd name="connsiteX6" fmla="*/ 0 w 1790020"/>
              <a:gd name="connsiteY6" fmla="*/ 1590948 h 1889291"/>
              <a:gd name="connsiteX7" fmla="*/ 0 w 1790020"/>
              <a:gd name="connsiteY7" fmla="*/ 298343 h 1889291"/>
              <a:gd name="connsiteX8" fmla="*/ 298343 w 1790020"/>
              <a:gd name="connsiteY8" fmla="*/ 0 h 188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020" h="1889291">
                <a:moveTo>
                  <a:pt x="298343" y="0"/>
                </a:moveTo>
                <a:lnTo>
                  <a:pt x="1491677" y="0"/>
                </a:lnTo>
                <a:cubicBezTo>
                  <a:pt x="1656447" y="0"/>
                  <a:pt x="1790020" y="133573"/>
                  <a:pt x="1790020" y="298343"/>
                </a:cubicBezTo>
                <a:lnTo>
                  <a:pt x="1790020" y="1590948"/>
                </a:lnTo>
                <a:cubicBezTo>
                  <a:pt x="1790020" y="1755718"/>
                  <a:pt x="1656447" y="1889291"/>
                  <a:pt x="1491677" y="1889291"/>
                </a:cubicBezTo>
                <a:lnTo>
                  <a:pt x="298343" y="1889291"/>
                </a:lnTo>
                <a:cubicBezTo>
                  <a:pt x="133573" y="1889291"/>
                  <a:pt x="0" y="1755718"/>
                  <a:pt x="0" y="1590948"/>
                </a:cubicBezTo>
                <a:lnTo>
                  <a:pt x="0" y="298343"/>
                </a:lnTo>
                <a:cubicBezTo>
                  <a:pt x="0" y="133573"/>
                  <a:pt x="133573" y="0"/>
                  <a:pt x="298343" y="0"/>
                </a:cubicBezTo>
                <a:close/>
              </a:path>
            </a:pathLst>
          </a:custGeom>
          <a:solidFill>
            <a:srgbClr val="E87051"/>
          </a:solidFill>
          <a:ln>
            <a:noFill/>
          </a:ln>
        </p:spPr>
        <p:txBody>
          <a:bodyPr wrap="square">
            <a:noAutofit/>
          </a:bodyPr>
          <a:lstStyle/>
          <a:p>
            <a:endParaRPr lang="fr-FR" dirty="0"/>
          </a:p>
        </p:txBody>
      </p:sp>
      <p:sp>
        <p:nvSpPr>
          <p:cNvPr id="19" name="Picture Placeholder 18">
            <a:extLst>
              <a:ext uri="{FF2B5EF4-FFF2-40B4-BE49-F238E27FC236}">
                <a16:creationId xmlns:a16="http://schemas.microsoft.com/office/drawing/2014/main" id="{051F6452-217D-4B8C-B790-F0C5B4700430}"/>
              </a:ext>
            </a:extLst>
          </p:cNvPr>
          <p:cNvSpPr>
            <a:spLocks noGrp="1"/>
          </p:cNvSpPr>
          <p:nvPr>
            <p:ph type="pic" sz="quarter" idx="16"/>
          </p:nvPr>
        </p:nvSpPr>
        <p:spPr>
          <a:xfrm>
            <a:off x="5916576" y="4205204"/>
            <a:ext cx="1790020" cy="1889291"/>
          </a:xfrm>
          <a:custGeom>
            <a:avLst/>
            <a:gdLst>
              <a:gd name="connsiteX0" fmla="*/ 298343 w 1790020"/>
              <a:gd name="connsiteY0" fmla="*/ 0 h 1889291"/>
              <a:gd name="connsiteX1" fmla="*/ 1491677 w 1790020"/>
              <a:gd name="connsiteY1" fmla="*/ 0 h 1889291"/>
              <a:gd name="connsiteX2" fmla="*/ 1790020 w 1790020"/>
              <a:gd name="connsiteY2" fmla="*/ 298343 h 1889291"/>
              <a:gd name="connsiteX3" fmla="*/ 1790020 w 1790020"/>
              <a:gd name="connsiteY3" fmla="*/ 1590948 h 1889291"/>
              <a:gd name="connsiteX4" fmla="*/ 1491677 w 1790020"/>
              <a:gd name="connsiteY4" fmla="*/ 1889291 h 1889291"/>
              <a:gd name="connsiteX5" fmla="*/ 298343 w 1790020"/>
              <a:gd name="connsiteY5" fmla="*/ 1889291 h 1889291"/>
              <a:gd name="connsiteX6" fmla="*/ 0 w 1790020"/>
              <a:gd name="connsiteY6" fmla="*/ 1590948 h 1889291"/>
              <a:gd name="connsiteX7" fmla="*/ 0 w 1790020"/>
              <a:gd name="connsiteY7" fmla="*/ 298343 h 1889291"/>
              <a:gd name="connsiteX8" fmla="*/ 298343 w 1790020"/>
              <a:gd name="connsiteY8" fmla="*/ 0 h 188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020" h="1889291">
                <a:moveTo>
                  <a:pt x="298343" y="0"/>
                </a:moveTo>
                <a:lnTo>
                  <a:pt x="1491677" y="0"/>
                </a:lnTo>
                <a:cubicBezTo>
                  <a:pt x="1656447" y="0"/>
                  <a:pt x="1790020" y="133573"/>
                  <a:pt x="1790020" y="298343"/>
                </a:cubicBezTo>
                <a:lnTo>
                  <a:pt x="1790020" y="1590948"/>
                </a:lnTo>
                <a:cubicBezTo>
                  <a:pt x="1790020" y="1755718"/>
                  <a:pt x="1656447" y="1889291"/>
                  <a:pt x="1491677" y="1889291"/>
                </a:cubicBezTo>
                <a:lnTo>
                  <a:pt x="298343" y="1889291"/>
                </a:lnTo>
                <a:cubicBezTo>
                  <a:pt x="133573" y="1889291"/>
                  <a:pt x="0" y="1755718"/>
                  <a:pt x="0" y="1590948"/>
                </a:cubicBezTo>
                <a:lnTo>
                  <a:pt x="0" y="298343"/>
                </a:lnTo>
                <a:cubicBezTo>
                  <a:pt x="0" y="133573"/>
                  <a:pt x="133573" y="0"/>
                  <a:pt x="298343" y="0"/>
                </a:cubicBezTo>
                <a:close/>
              </a:path>
            </a:pathLst>
          </a:custGeom>
          <a:solidFill>
            <a:srgbClr val="E87051"/>
          </a:solidFill>
          <a:ln>
            <a:noFill/>
          </a:ln>
        </p:spPr>
        <p:txBody>
          <a:bodyPr wrap="square">
            <a:noAutofit/>
          </a:bodyPr>
          <a:lstStyle/>
          <a:p>
            <a:endParaRPr lang="fr-FR" dirty="0"/>
          </a:p>
        </p:txBody>
      </p:sp>
    </p:spTree>
    <p:extLst>
      <p:ext uri="{BB962C8B-B14F-4D97-AF65-F5344CB8AC3E}">
        <p14:creationId xmlns:p14="http://schemas.microsoft.com/office/powerpoint/2010/main" val="3567653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DF51309-39B9-4BFD-ABCA-BB1C158DA145}"/>
              </a:ext>
            </a:extLst>
          </p:cNvPr>
          <p:cNvSpPr>
            <a:spLocks noGrp="1"/>
          </p:cNvSpPr>
          <p:nvPr>
            <p:ph type="pic" sz="quarter" idx="13"/>
          </p:nvPr>
        </p:nvSpPr>
        <p:spPr>
          <a:xfrm>
            <a:off x="6157624" y="1864256"/>
            <a:ext cx="4416211" cy="2407538"/>
          </a:xfrm>
          <a:custGeom>
            <a:avLst/>
            <a:gdLst>
              <a:gd name="connsiteX0" fmla="*/ 279298 w 4416211"/>
              <a:gd name="connsiteY0" fmla="*/ 0 h 2407538"/>
              <a:gd name="connsiteX1" fmla="*/ 4136913 w 4416211"/>
              <a:gd name="connsiteY1" fmla="*/ 0 h 2407538"/>
              <a:gd name="connsiteX2" fmla="*/ 4416211 w 4416211"/>
              <a:gd name="connsiteY2" fmla="*/ 279298 h 2407538"/>
              <a:gd name="connsiteX3" fmla="*/ 4416211 w 4416211"/>
              <a:gd name="connsiteY3" fmla="*/ 2128240 h 2407538"/>
              <a:gd name="connsiteX4" fmla="*/ 4136913 w 4416211"/>
              <a:gd name="connsiteY4" fmla="*/ 2407538 h 2407538"/>
              <a:gd name="connsiteX5" fmla="*/ 279298 w 4416211"/>
              <a:gd name="connsiteY5" fmla="*/ 2407538 h 2407538"/>
              <a:gd name="connsiteX6" fmla="*/ 0 w 4416211"/>
              <a:gd name="connsiteY6" fmla="*/ 2128240 h 2407538"/>
              <a:gd name="connsiteX7" fmla="*/ 0 w 4416211"/>
              <a:gd name="connsiteY7" fmla="*/ 279298 h 2407538"/>
              <a:gd name="connsiteX8" fmla="*/ 279298 w 4416211"/>
              <a:gd name="connsiteY8" fmla="*/ 0 h 240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6211" h="2407538">
                <a:moveTo>
                  <a:pt x="279298" y="0"/>
                </a:moveTo>
                <a:lnTo>
                  <a:pt x="4136913" y="0"/>
                </a:lnTo>
                <a:cubicBezTo>
                  <a:pt x="4291165" y="0"/>
                  <a:pt x="4416211" y="125046"/>
                  <a:pt x="4416211" y="279298"/>
                </a:cubicBezTo>
                <a:lnTo>
                  <a:pt x="4416211" y="2128240"/>
                </a:lnTo>
                <a:cubicBezTo>
                  <a:pt x="4416211" y="2282492"/>
                  <a:pt x="4291165" y="2407538"/>
                  <a:pt x="4136913" y="2407538"/>
                </a:cubicBezTo>
                <a:lnTo>
                  <a:pt x="279298" y="2407538"/>
                </a:lnTo>
                <a:cubicBezTo>
                  <a:pt x="125046" y="2407538"/>
                  <a:pt x="0" y="2282492"/>
                  <a:pt x="0" y="2128240"/>
                </a:cubicBezTo>
                <a:lnTo>
                  <a:pt x="0" y="279298"/>
                </a:lnTo>
                <a:cubicBezTo>
                  <a:pt x="0" y="125046"/>
                  <a:pt x="125046" y="0"/>
                  <a:pt x="279298" y="0"/>
                </a:cubicBezTo>
                <a:close/>
              </a:path>
            </a:pathLst>
          </a:custGeom>
          <a:solidFill>
            <a:srgbClr val="C00000"/>
          </a:solidFill>
        </p:spPr>
        <p:txBody>
          <a:bodyPr wrap="square">
            <a:noAutofit/>
          </a:bodyPr>
          <a:lstStyle/>
          <a:p>
            <a:endParaRPr lang="fr-FR" dirty="0"/>
          </a:p>
        </p:txBody>
      </p:sp>
      <p:sp>
        <p:nvSpPr>
          <p:cNvPr id="2" name="Title 1">
            <a:extLst>
              <a:ext uri="{FF2B5EF4-FFF2-40B4-BE49-F238E27FC236}">
                <a16:creationId xmlns:a16="http://schemas.microsoft.com/office/drawing/2014/main" id="{27F374C4-2F74-470A-9C25-8858B3421598}"/>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33055102-47F3-411D-BB53-B47BC461FF11}"/>
              </a:ext>
            </a:extLst>
          </p:cNvPr>
          <p:cNvSpPr>
            <a:spLocks noGrp="1"/>
          </p:cNvSpPr>
          <p:nvPr>
            <p:ph type="dt" sz="half" idx="10"/>
          </p:nvPr>
        </p:nvSpPr>
        <p:spPr/>
        <p:txBody>
          <a:bodyPr/>
          <a:lstStyle/>
          <a:p>
            <a:fld id="{B629ED3B-3C57-4E53-8C79-24C2715DF7CC}" type="datetimeFigureOut">
              <a:rPr lang="fr-FR" smtClean="0"/>
              <a:t>20/07/2022</a:t>
            </a:fld>
            <a:endParaRPr lang="fr-FR" dirty="0"/>
          </a:p>
        </p:txBody>
      </p:sp>
      <p:sp>
        <p:nvSpPr>
          <p:cNvPr id="4" name="Footer Placeholder 3">
            <a:extLst>
              <a:ext uri="{FF2B5EF4-FFF2-40B4-BE49-F238E27FC236}">
                <a16:creationId xmlns:a16="http://schemas.microsoft.com/office/drawing/2014/main" id="{05BD4983-F141-4EF6-811C-E8FD1EE6DEC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C4A7207-98AC-4F22-A49D-36E1E62A3C0D}"/>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1663642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33993F-57BF-4B72-B721-7D8C1CB12B6A}"/>
              </a:ext>
            </a:extLst>
          </p:cNvPr>
          <p:cNvSpPr>
            <a:spLocks noGrp="1"/>
          </p:cNvSpPr>
          <p:nvPr>
            <p:ph type="dt" sz="half" idx="10"/>
          </p:nvPr>
        </p:nvSpPr>
        <p:spPr/>
        <p:txBody>
          <a:bodyPr/>
          <a:lstStyle/>
          <a:p>
            <a:fld id="{B629ED3B-3C57-4E53-8C79-24C2715DF7CC}" type="datetimeFigureOut">
              <a:rPr lang="fr-FR" smtClean="0"/>
              <a:t>20/07/2022</a:t>
            </a:fld>
            <a:endParaRPr lang="fr-FR" dirty="0"/>
          </a:p>
        </p:txBody>
      </p:sp>
      <p:sp>
        <p:nvSpPr>
          <p:cNvPr id="3" name="Footer Placeholder 2">
            <a:extLst>
              <a:ext uri="{FF2B5EF4-FFF2-40B4-BE49-F238E27FC236}">
                <a16:creationId xmlns:a16="http://schemas.microsoft.com/office/drawing/2014/main" id="{18874507-8C33-4B2F-B6A4-2D58643322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4C0786F-AD8A-4C2E-80C0-D3C8A340015F}"/>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8470436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9068452" y="3606006"/>
            <a:ext cx="2547160" cy="2547160"/>
          </a:xfrm>
          <a:custGeom>
            <a:avLst/>
            <a:gdLst>
              <a:gd name="connsiteX0" fmla="*/ 1273580 w 2547160"/>
              <a:gd name="connsiteY0" fmla="*/ 0 h 2547160"/>
              <a:gd name="connsiteX1" fmla="*/ 2547160 w 2547160"/>
              <a:gd name="connsiteY1" fmla="*/ 1273580 h 2547160"/>
              <a:gd name="connsiteX2" fmla="*/ 1273580 w 2547160"/>
              <a:gd name="connsiteY2" fmla="*/ 2547160 h 2547160"/>
              <a:gd name="connsiteX3" fmla="*/ 0 w 2547160"/>
              <a:gd name="connsiteY3" fmla="*/ 1273580 h 2547160"/>
              <a:gd name="connsiteX4" fmla="*/ 1273580 w 2547160"/>
              <a:gd name="connsiteY4" fmla="*/ 0 h 254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160" h="2547160">
                <a:moveTo>
                  <a:pt x="1273580" y="0"/>
                </a:moveTo>
                <a:cubicBezTo>
                  <a:pt x="1976959" y="0"/>
                  <a:pt x="2547160" y="570201"/>
                  <a:pt x="2547160" y="1273580"/>
                </a:cubicBezTo>
                <a:cubicBezTo>
                  <a:pt x="2547160" y="1976959"/>
                  <a:pt x="1976959" y="2547160"/>
                  <a:pt x="1273580" y="2547160"/>
                </a:cubicBezTo>
                <a:cubicBezTo>
                  <a:pt x="570201" y="2547160"/>
                  <a:pt x="0" y="1976959"/>
                  <a:pt x="0" y="1273580"/>
                </a:cubicBezTo>
                <a:cubicBezTo>
                  <a:pt x="0" y="570201"/>
                  <a:pt x="570201" y="0"/>
                  <a:pt x="1273580" y="0"/>
                </a:cubicBezTo>
                <a:close/>
              </a:path>
            </a:pathLst>
          </a:custGeom>
        </p:spPr>
        <p:txBody>
          <a:bodyPr wrap="square">
            <a:noAutofit/>
          </a:bodyPr>
          <a:lstStyle/>
          <a:p>
            <a:endParaRPr lang="en-US" dirty="0"/>
          </a:p>
        </p:txBody>
      </p:sp>
      <p:sp>
        <p:nvSpPr>
          <p:cNvPr id="2" name="Date Placeholder 1">
            <a:extLst>
              <a:ext uri="{FF2B5EF4-FFF2-40B4-BE49-F238E27FC236}">
                <a16:creationId xmlns:a16="http://schemas.microsoft.com/office/drawing/2014/main" id="{3133993F-57BF-4B72-B721-7D8C1CB12B6A}"/>
              </a:ext>
            </a:extLst>
          </p:cNvPr>
          <p:cNvSpPr>
            <a:spLocks noGrp="1"/>
          </p:cNvSpPr>
          <p:nvPr>
            <p:ph type="dt" sz="half" idx="10"/>
          </p:nvPr>
        </p:nvSpPr>
        <p:spPr/>
        <p:txBody>
          <a:bodyPr/>
          <a:lstStyle/>
          <a:p>
            <a:fld id="{B629ED3B-3C57-4E53-8C79-24C2715DF7CC}" type="datetimeFigureOut">
              <a:rPr lang="fr-FR" smtClean="0"/>
              <a:t>20/07/2022</a:t>
            </a:fld>
            <a:endParaRPr lang="fr-FR" dirty="0"/>
          </a:p>
        </p:txBody>
      </p:sp>
      <p:sp>
        <p:nvSpPr>
          <p:cNvPr id="3" name="Footer Placeholder 2">
            <a:extLst>
              <a:ext uri="{FF2B5EF4-FFF2-40B4-BE49-F238E27FC236}">
                <a16:creationId xmlns:a16="http://schemas.microsoft.com/office/drawing/2014/main" id="{18874507-8C33-4B2F-B6A4-2D58643322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4C0786F-AD8A-4C2E-80C0-D3C8A340015F}"/>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1979961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B49A-D63A-467F-9A83-8F13EC291C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9321348F-15C1-42AA-A132-0E8FA68EE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2D44004A-D245-47C4-82D2-0E167C2325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38D8C5-B78C-4479-8200-66657297E289}"/>
              </a:ext>
            </a:extLst>
          </p:cNvPr>
          <p:cNvSpPr>
            <a:spLocks noGrp="1"/>
          </p:cNvSpPr>
          <p:nvPr>
            <p:ph type="dt" sz="half" idx="10"/>
          </p:nvPr>
        </p:nvSpPr>
        <p:spPr/>
        <p:txBody>
          <a:bodyPr/>
          <a:lstStyle/>
          <a:p>
            <a:fld id="{B629ED3B-3C57-4E53-8C79-24C2715DF7CC}" type="datetimeFigureOut">
              <a:rPr lang="fr-FR" smtClean="0"/>
              <a:t>20/07/2022</a:t>
            </a:fld>
            <a:endParaRPr lang="fr-FR" dirty="0"/>
          </a:p>
        </p:txBody>
      </p:sp>
      <p:sp>
        <p:nvSpPr>
          <p:cNvPr id="6" name="Footer Placeholder 5">
            <a:extLst>
              <a:ext uri="{FF2B5EF4-FFF2-40B4-BE49-F238E27FC236}">
                <a16:creationId xmlns:a16="http://schemas.microsoft.com/office/drawing/2014/main" id="{87BEB7E0-475D-467E-9B06-D7ED3C3237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E2156A-D8A8-4B58-B18B-113F02568B90}"/>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2946652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AE0D-AD89-4DC4-AECA-907459CB0B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9159FE68-A402-4D69-AC44-7EA46E035B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Text Placeholder 3">
            <a:extLst>
              <a:ext uri="{FF2B5EF4-FFF2-40B4-BE49-F238E27FC236}">
                <a16:creationId xmlns:a16="http://schemas.microsoft.com/office/drawing/2014/main" id="{5CF33AD0-0332-40F1-A011-EB18840625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A7483F-9BD6-4131-A7B1-A16700F019C5}"/>
              </a:ext>
            </a:extLst>
          </p:cNvPr>
          <p:cNvSpPr>
            <a:spLocks noGrp="1"/>
          </p:cNvSpPr>
          <p:nvPr>
            <p:ph type="dt" sz="half" idx="10"/>
          </p:nvPr>
        </p:nvSpPr>
        <p:spPr/>
        <p:txBody>
          <a:bodyPr/>
          <a:lstStyle/>
          <a:p>
            <a:fld id="{B629ED3B-3C57-4E53-8C79-24C2715DF7CC}" type="datetimeFigureOut">
              <a:rPr lang="fr-FR" smtClean="0"/>
              <a:t>20/07/2022</a:t>
            </a:fld>
            <a:endParaRPr lang="fr-FR" dirty="0"/>
          </a:p>
        </p:txBody>
      </p:sp>
      <p:sp>
        <p:nvSpPr>
          <p:cNvPr id="6" name="Footer Placeholder 5">
            <a:extLst>
              <a:ext uri="{FF2B5EF4-FFF2-40B4-BE49-F238E27FC236}">
                <a16:creationId xmlns:a16="http://schemas.microsoft.com/office/drawing/2014/main" id="{B64C781A-A6EC-4719-995F-D97C045F5A0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2400509-C4E6-4A7C-AD19-0807BCEC25E6}"/>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37295743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CE61F-092C-43FA-85A7-6C0F8341CCF8}"/>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5EB3FCC-38A2-4B48-8243-5D837584C1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84F73F8C-8E8C-4D5C-AC53-0C462C90641B}"/>
              </a:ext>
            </a:extLst>
          </p:cNvPr>
          <p:cNvSpPr>
            <a:spLocks noGrp="1"/>
          </p:cNvSpPr>
          <p:nvPr>
            <p:ph type="dt" sz="half" idx="10"/>
          </p:nvPr>
        </p:nvSpPr>
        <p:spPr/>
        <p:txBody>
          <a:bodyPr/>
          <a:lstStyle/>
          <a:p>
            <a:fld id="{B629ED3B-3C57-4E53-8C79-24C2715DF7CC}" type="datetimeFigureOut">
              <a:rPr lang="fr-FR" smtClean="0"/>
              <a:t>20/07/2022</a:t>
            </a:fld>
            <a:endParaRPr lang="fr-FR" dirty="0"/>
          </a:p>
        </p:txBody>
      </p:sp>
      <p:sp>
        <p:nvSpPr>
          <p:cNvPr id="5" name="Footer Placeholder 4">
            <a:extLst>
              <a:ext uri="{FF2B5EF4-FFF2-40B4-BE49-F238E27FC236}">
                <a16:creationId xmlns:a16="http://schemas.microsoft.com/office/drawing/2014/main" id="{CA26501E-D8EF-4BCD-BD72-BF6B95BE50B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6E59E65-BFFB-4565-B546-0F8BD9586014}"/>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1971565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57E83E-139B-4218-BE9D-2D1F49B062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4716CD39-01A6-4E65-9796-1589908448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AB1C1B9A-B2EA-4C56-905E-78F958981758}"/>
              </a:ext>
            </a:extLst>
          </p:cNvPr>
          <p:cNvSpPr>
            <a:spLocks noGrp="1"/>
          </p:cNvSpPr>
          <p:nvPr>
            <p:ph type="dt" sz="half" idx="10"/>
          </p:nvPr>
        </p:nvSpPr>
        <p:spPr/>
        <p:txBody>
          <a:bodyPr/>
          <a:lstStyle/>
          <a:p>
            <a:fld id="{B629ED3B-3C57-4E53-8C79-24C2715DF7CC}" type="datetimeFigureOut">
              <a:rPr lang="fr-FR" smtClean="0"/>
              <a:t>20/07/2022</a:t>
            </a:fld>
            <a:endParaRPr lang="fr-FR" dirty="0"/>
          </a:p>
        </p:txBody>
      </p:sp>
      <p:sp>
        <p:nvSpPr>
          <p:cNvPr id="5" name="Footer Placeholder 4">
            <a:extLst>
              <a:ext uri="{FF2B5EF4-FFF2-40B4-BE49-F238E27FC236}">
                <a16:creationId xmlns:a16="http://schemas.microsoft.com/office/drawing/2014/main" id="{3C8778B5-BC74-49FB-AAF7-49D070130A5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E481C9-7145-4FAB-BDA1-EC3BA66FC1A4}"/>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1894065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20AA5-3446-4721-8409-90D5734B558E}"/>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76E798EE-753A-4D2E-949B-CDEB7802B6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08E1A01-69C9-4525-8581-8F89F9BB544C}"/>
              </a:ext>
            </a:extLst>
          </p:cNvPr>
          <p:cNvSpPr>
            <a:spLocks noGrp="1"/>
          </p:cNvSpPr>
          <p:nvPr>
            <p:ph type="dt" sz="half" idx="10"/>
          </p:nvPr>
        </p:nvSpPr>
        <p:spPr/>
        <p:txBody>
          <a:bodyPr/>
          <a:lstStyle/>
          <a:p>
            <a:fld id="{B629ED3B-3C57-4E53-8C79-24C2715DF7CC}" type="datetimeFigureOut">
              <a:rPr lang="fr-FR" smtClean="0"/>
              <a:t>20/07/2022</a:t>
            </a:fld>
            <a:endParaRPr lang="fr-FR" dirty="0"/>
          </a:p>
        </p:txBody>
      </p:sp>
      <p:sp>
        <p:nvSpPr>
          <p:cNvPr id="5" name="Footer Placeholder 4">
            <a:extLst>
              <a:ext uri="{FF2B5EF4-FFF2-40B4-BE49-F238E27FC236}">
                <a16:creationId xmlns:a16="http://schemas.microsoft.com/office/drawing/2014/main" id="{3B9B459C-AFA1-468F-A4EB-23D2D4BCE78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940C646-A817-46D7-B911-27D384AF62D8}"/>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491731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EAC6025-3DCB-439E-AA7A-4E3184244B8A}"/>
              </a:ext>
            </a:extLst>
          </p:cNvPr>
          <p:cNvSpPr>
            <a:spLocks noGrp="1"/>
          </p:cNvSpPr>
          <p:nvPr>
            <p:ph type="pic" sz="quarter" idx="13"/>
          </p:nvPr>
        </p:nvSpPr>
        <p:spPr>
          <a:xfrm>
            <a:off x="5101004" y="1260317"/>
            <a:ext cx="7090997" cy="5597684"/>
          </a:xfrm>
          <a:custGeom>
            <a:avLst/>
            <a:gdLst>
              <a:gd name="connsiteX0" fmla="*/ 3354580 w 7090997"/>
              <a:gd name="connsiteY0" fmla="*/ 24 h 5597684"/>
              <a:gd name="connsiteX1" fmla="*/ 4579022 w 7090997"/>
              <a:gd name="connsiteY1" fmla="*/ 275155 h 5597684"/>
              <a:gd name="connsiteX2" fmla="*/ 6338434 w 7090997"/>
              <a:gd name="connsiteY2" fmla="*/ 1983615 h 5597684"/>
              <a:gd name="connsiteX3" fmla="*/ 7010664 w 7090997"/>
              <a:gd name="connsiteY3" fmla="*/ 2641158 h 5597684"/>
              <a:gd name="connsiteX4" fmla="*/ 7090997 w 7090997"/>
              <a:gd name="connsiteY4" fmla="*/ 2685590 h 5597684"/>
              <a:gd name="connsiteX5" fmla="*/ 7090997 w 7090997"/>
              <a:gd name="connsiteY5" fmla="*/ 5597684 h 5597684"/>
              <a:gd name="connsiteX6" fmla="*/ 1054338 w 7090997"/>
              <a:gd name="connsiteY6" fmla="*/ 5597683 h 5597684"/>
              <a:gd name="connsiteX7" fmla="*/ 932275 w 7090997"/>
              <a:gd name="connsiteY7" fmla="*/ 5484866 h 5597684"/>
              <a:gd name="connsiteX8" fmla="*/ 47793 w 7090997"/>
              <a:gd name="connsiteY8" fmla="*/ 3813072 h 5597684"/>
              <a:gd name="connsiteX9" fmla="*/ 1851355 w 7090997"/>
              <a:gd name="connsiteY9" fmla="*/ 343972 h 5597684"/>
              <a:gd name="connsiteX10" fmla="*/ 3354580 w 7090997"/>
              <a:gd name="connsiteY10" fmla="*/ 24 h 559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0997" h="5597684">
                <a:moveTo>
                  <a:pt x="3354580" y="24"/>
                </a:moveTo>
                <a:cubicBezTo>
                  <a:pt x="3796932" y="1810"/>
                  <a:pt x="4192821" y="106776"/>
                  <a:pt x="4579022" y="275155"/>
                </a:cubicBezTo>
                <a:cubicBezTo>
                  <a:pt x="5350280" y="612537"/>
                  <a:pt x="5770953" y="1237871"/>
                  <a:pt x="6338434" y="1983615"/>
                </a:cubicBezTo>
                <a:cubicBezTo>
                  <a:pt x="6551239" y="2263269"/>
                  <a:pt x="6767223" y="2490772"/>
                  <a:pt x="7010664" y="2641158"/>
                </a:cubicBezTo>
                <a:lnTo>
                  <a:pt x="7090997" y="2685590"/>
                </a:lnTo>
                <a:lnTo>
                  <a:pt x="7090997" y="5597684"/>
                </a:lnTo>
                <a:lnTo>
                  <a:pt x="1054338" y="5597683"/>
                </a:lnTo>
                <a:lnTo>
                  <a:pt x="932275" y="5484866"/>
                </a:lnTo>
                <a:cubicBezTo>
                  <a:pt x="493328" y="5050583"/>
                  <a:pt x="167022" y="4513370"/>
                  <a:pt x="47793" y="3813072"/>
                </a:cubicBezTo>
                <a:cubicBezTo>
                  <a:pt x="-224730" y="2212392"/>
                  <a:pt x="707242" y="832650"/>
                  <a:pt x="1851355" y="343972"/>
                </a:cubicBezTo>
                <a:cubicBezTo>
                  <a:pt x="2423410" y="99632"/>
                  <a:pt x="2912227" y="-1762"/>
                  <a:pt x="3354580" y="24"/>
                </a:cubicBezTo>
                <a:close/>
              </a:path>
            </a:pathLst>
          </a:custGeom>
        </p:spPr>
        <p:txBody>
          <a:bodyPr wrap="square">
            <a:noAutofit/>
          </a:bodyPr>
          <a:lstStyle/>
          <a:p>
            <a:endParaRPr lang="fr-FR" dirty="0"/>
          </a:p>
        </p:txBody>
      </p:sp>
      <p:sp>
        <p:nvSpPr>
          <p:cNvPr id="2" name="Title 1">
            <a:extLst>
              <a:ext uri="{FF2B5EF4-FFF2-40B4-BE49-F238E27FC236}">
                <a16:creationId xmlns:a16="http://schemas.microsoft.com/office/drawing/2014/main" id="{60D19075-852E-4973-83E3-3DD118C31FDD}"/>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8E6B6231-5868-42D2-9584-DE4FCA8B14F4}"/>
              </a:ext>
            </a:extLst>
          </p:cNvPr>
          <p:cNvSpPr>
            <a:spLocks noGrp="1"/>
          </p:cNvSpPr>
          <p:nvPr>
            <p:ph type="dt" sz="half" idx="10"/>
          </p:nvPr>
        </p:nvSpPr>
        <p:spPr/>
        <p:txBody>
          <a:bodyPr/>
          <a:lstStyle/>
          <a:p>
            <a:fld id="{B629ED3B-3C57-4E53-8C79-24C2715DF7CC}" type="datetimeFigureOut">
              <a:rPr lang="fr-FR" smtClean="0"/>
              <a:t>20/07/2022</a:t>
            </a:fld>
            <a:endParaRPr lang="fr-FR" dirty="0"/>
          </a:p>
        </p:txBody>
      </p:sp>
      <p:sp>
        <p:nvSpPr>
          <p:cNvPr id="4" name="Footer Placeholder 3">
            <a:extLst>
              <a:ext uri="{FF2B5EF4-FFF2-40B4-BE49-F238E27FC236}">
                <a16:creationId xmlns:a16="http://schemas.microsoft.com/office/drawing/2014/main" id="{81F6A27D-841C-4835-9FB9-BAD88DDF758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DCB878-07FA-4BE0-AE51-681C4213C8C1}"/>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1580968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E08513D-3CCA-46C4-BA87-BF6AF91B159B}"/>
              </a:ext>
            </a:extLst>
          </p:cNvPr>
          <p:cNvSpPr>
            <a:spLocks noGrp="1"/>
          </p:cNvSpPr>
          <p:nvPr>
            <p:ph type="pic" sz="quarter" idx="13"/>
          </p:nvPr>
        </p:nvSpPr>
        <p:spPr>
          <a:xfrm>
            <a:off x="1" y="632742"/>
            <a:ext cx="3444513" cy="5699357"/>
          </a:xfrm>
          <a:custGeom>
            <a:avLst/>
            <a:gdLst>
              <a:gd name="connsiteX0" fmla="*/ 0 w 3444513"/>
              <a:gd name="connsiteY0" fmla="*/ 0 h 5699357"/>
              <a:gd name="connsiteX1" fmla="*/ 2494601 w 3444513"/>
              <a:gd name="connsiteY1" fmla="*/ 0 h 5699357"/>
              <a:gd name="connsiteX2" fmla="*/ 3444513 w 3444513"/>
              <a:gd name="connsiteY2" fmla="*/ 949912 h 5699357"/>
              <a:gd name="connsiteX3" fmla="*/ 3444513 w 3444513"/>
              <a:gd name="connsiteY3" fmla="*/ 4749445 h 5699357"/>
              <a:gd name="connsiteX4" fmla="*/ 2494601 w 3444513"/>
              <a:gd name="connsiteY4" fmla="*/ 5699357 h 5699357"/>
              <a:gd name="connsiteX5" fmla="*/ 0 w 3444513"/>
              <a:gd name="connsiteY5" fmla="*/ 5699357 h 569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4513" h="5699357">
                <a:moveTo>
                  <a:pt x="0" y="0"/>
                </a:moveTo>
                <a:lnTo>
                  <a:pt x="2494601" y="0"/>
                </a:lnTo>
                <a:cubicBezTo>
                  <a:pt x="3019223" y="0"/>
                  <a:pt x="3444513" y="425290"/>
                  <a:pt x="3444513" y="949912"/>
                </a:cubicBezTo>
                <a:lnTo>
                  <a:pt x="3444513" y="4749445"/>
                </a:lnTo>
                <a:cubicBezTo>
                  <a:pt x="3444513" y="5274067"/>
                  <a:pt x="3019223" y="5699357"/>
                  <a:pt x="2494601" y="5699357"/>
                </a:cubicBezTo>
                <a:lnTo>
                  <a:pt x="0" y="5699357"/>
                </a:lnTo>
                <a:close/>
              </a:path>
            </a:pathLst>
          </a:custGeom>
          <a:solidFill>
            <a:srgbClr val="9BCF59"/>
          </a:solidFill>
        </p:spPr>
        <p:txBody>
          <a:bodyPr wrap="square">
            <a:noAutofit/>
          </a:bodyPr>
          <a:lstStyle/>
          <a:p>
            <a:endParaRPr lang="fr-FR" dirty="0"/>
          </a:p>
        </p:txBody>
      </p:sp>
      <p:sp>
        <p:nvSpPr>
          <p:cNvPr id="3" name="Date Placeholder 2">
            <a:extLst>
              <a:ext uri="{FF2B5EF4-FFF2-40B4-BE49-F238E27FC236}">
                <a16:creationId xmlns:a16="http://schemas.microsoft.com/office/drawing/2014/main" id="{A2495D28-FE56-4EC7-992A-1718298C48E8}"/>
              </a:ext>
            </a:extLst>
          </p:cNvPr>
          <p:cNvSpPr>
            <a:spLocks noGrp="1"/>
          </p:cNvSpPr>
          <p:nvPr>
            <p:ph type="dt" sz="half" idx="10"/>
          </p:nvPr>
        </p:nvSpPr>
        <p:spPr/>
        <p:txBody>
          <a:bodyPr/>
          <a:lstStyle/>
          <a:p>
            <a:fld id="{B629ED3B-3C57-4E53-8C79-24C2715DF7CC}" type="datetimeFigureOut">
              <a:rPr lang="fr-FR" smtClean="0"/>
              <a:t>20/07/2022</a:t>
            </a:fld>
            <a:endParaRPr lang="fr-FR" dirty="0"/>
          </a:p>
        </p:txBody>
      </p:sp>
      <p:sp>
        <p:nvSpPr>
          <p:cNvPr id="4" name="Footer Placeholder 3">
            <a:extLst>
              <a:ext uri="{FF2B5EF4-FFF2-40B4-BE49-F238E27FC236}">
                <a16:creationId xmlns:a16="http://schemas.microsoft.com/office/drawing/2014/main" id="{DD337F55-01EB-4742-B44F-FA6CD98C1F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34BBE35-2076-4FDC-A573-01EF6B8B71B3}"/>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2188059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34EE-E8CD-40C8-BBFC-0E704A5C2E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BCE309E7-01A7-46AB-A61F-54FCD230CE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BA86DE-AB6E-47D8-B17B-E32520BF829D}"/>
              </a:ext>
            </a:extLst>
          </p:cNvPr>
          <p:cNvSpPr>
            <a:spLocks noGrp="1"/>
          </p:cNvSpPr>
          <p:nvPr>
            <p:ph type="dt" sz="half" idx="10"/>
          </p:nvPr>
        </p:nvSpPr>
        <p:spPr/>
        <p:txBody>
          <a:bodyPr/>
          <a:lstStyle/>
          <a:p>
            <a:fld id="{B629ED3B-3C57-4E53-8C79-24C2715DF7CC}" type="datetimeFigureOut">
              <a:rPr lang="fr-FR" smtClean="0"/>
              <a:t>20/07/2022</a:t>
            </a:fld>
            <a:endParaRPr lang="fr-FR" dirty="0"/>
          </a:p>
        </p:txBody>
      </p:sp>
      <p:sp>
        <p:nvSpPr>
          <p:cNvPr id="5" name="Footer Placeholder 4">
            <a:extLst>
              <a:ext uri="{FF2B5EF4-FFF2-40B4-BE49-F238E27FC236}">
                <a16:creationId xmlns:a16="http://schemas.microsoft.com/office/drawing/2014/main" id="{407BA0C4-B32B-4159-ACAE-0BA852AFD6E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235196-8362-476A-B34B-81801CC6109C}"/>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1508368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4C00B5C-58D0-4150-9A56-A1AFBA667537}"/>
              </a:ext>
            </a:extLst>
          </p:cNvPr>
          <p:cNvSpPr>
            <a:spLocks noGrp="1"/>
          </p:cNvSpPr>
          <p:nvPr>
            <p:ph type="pic" sz="quarter" idx="13"/>
          </p:nvPr>
        </p:nvSpPr>
        <p:spPr>
          <a:xfrm>
            <a:off x="6293879" y="1426337"/>
            <a:ext cx="4260088" cy="4260088"/>
          </a:xfrm>
          <a:custGeom>
            <a:avLst/>
            <a:gdLst>
              <a:gd name="connsiteX0" fmla="*/ 2615523 w 5231046"/>
              <a:gd name="connsiteY0" fmla="*/ 0 h 5231046"/>
              <a:gd name="connsiteX1" fmla="*/ 5231046 w 5231046"/>
              <a:gd name="connsiteY1" fmla="*/ 2615523 h 5231046"/>
              <a:gd name="connsiteX2" fmla="*/ 2615523 w 5231046"/>
              <a:gd name="connsiteY2" fmla="*/ 5231046 h 5231046"/>
              <a:gd name="connsiteX3" fmla="*/ 0 w 5231046"/>
              <a:gd name="connsiteY3" fmla="*/ 2615523 h 5231046"/>
              <a:gd name="connsiteX4" fmla="*/ 2615523 w 5231046"/>
              <a:gd name="connsiteY4" fmla="*/ 0 h 5231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1046" h="5231046">
                <a:moveTo>
                  <a:pt x="2615523" y="0"/>
                </a:moveTo>
                <a:cubicBezTo>
                  <a:pt x="4060036" y="0"/>
                  <a:pt x="5231046" y="1171010"/>
                  <a:pt x="5231046" y="2615523"/>
                </a:cubicBezTo>
                <a:cubicBezTo>
                  <a:pt x="5231046" y="4060036"/>
                  <a:pt x="4060036" y="5231046"/>
                  <a:pt x="2615523" y="5231046"/>
                </a:cubicBezTo>
                <a:cubicBezTo>
                  <a:pt x="1171010" y="5231046"/>
                  <a:pt x="0" y="4060036"/>
                  <a:pt x="0" y="2615523"/>
                </a:cubicBezTo>
                <a:cubicBezTo>
                  <a:pt x="0" y="1171010"/>
                  <a:pt x="1171010" y="0"/>
                  <a:pt x="2615523" y="0"/>
                </a:cubicBezTo>
                <a:close/>
              </a:path>
            </a:pathLst>
          </a:custGeom>
          <a:solidFill>
            <a:srgbClr val="9BCF59"/>
          </a:solidFill>
        </p:spPr>
        <p:txBody>
          <a:bodyPr wrap="square">
            <a:noAutofit/>
          </a:bodyPr>
          <a:lstStyle/>
          <a:p>
            <a:endParaRPr lang="fr-FR" dirty="0"/>
          </a:p>
        </p:txBody>
      </p:sp>
      <p:sp>
        <p:nvSpPr>
          <p:cNvPr id="2" name="Title 1">
            <a:extLst>
              <a:ext uri="{FF2B5EF4-FFF2-40B4-BE49-F238E27FC236}">
                <a16:creationId xmlns:a16="http://schemas.microsoft.com/office/drawing/2014/main" id="{D55889C1-78AF-4F95-B07B-FA8CDB4405FD}"/>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509447B-07ED-4374-AD5A-6EDB8D6C242C}"/>
              </a:ext>
            </a:extLst>
          </p:cNvPr>
          <p:cNvSpPr>
            <a:spLocks noGrp="1"/>
          </p:cNvSpPr>
          <p:nvPr>
            <p:ph type="dt" sz="half" idx="10"/>
          </p:nvPr>
        </p:nvSpPr>
        <p:spPr/>
        <p:txBody>
          <a:bodyPr/>
          <a:lstStyle/>
          <a:p>
            <a:fld id="{B629ED3B-3C57-4E53-8C79-24C2715DF7CC}" type="datetimeFigureOut">
              <a:rPr lang="fr-FR" smtClean="0"/>
              <a:t>20/07/2022</a:t>
            </a:fld>
            <a:endParaRPr lang="fr-FR" dirty="0"/>
          </a:p>
        </p:txBody>
      </p:sp>
      <p:sp>
        <p:nvSpPr>
          <p:cNvPr id="4" name="Footer Placeholder 3">
            <a:extLst>
              <a:ext uri="{FF2B5EF4-FFF2-40B4-BE49-F238E27FC236}">
                <a16:creationId xmlns:a16="http://schemas.microsoft.com/office/drawing/2014/main" id="{292ACB17-B064-4F10-A17C-E77B4FB03C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118459D-BC2C-4802-939E-8BC118C61EC9}"/>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3966210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4CB7-07B5-4D88-8544-72EF02B6E598}"/>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BB57D4DA-5760-4A67-8DF8-5BEF45BE21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11090164-A0C4-4E91-BD07-EDDD0516F4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08EB2BA7-45E4-46AF-9D1B-19D47D9C49A5}"/>
              </a:ext>
            </a:extLst>
          </p:cNvPr>
          <p:cNvSpPr>
            <a:spLocks noGrp="1"/>
          </p:cNvSpPr>
          <p:nvPr>
            <p:ph type="dt" sz="half" idx="10"/>
          </p:nvPr>
        </p:nvSpPr>
        <p:spPr/>
        <p:txBody>
          <a:bodyPr/>
          <a:lstStyle/>
          <a:p>
            <a:fld id="{B629ED3B-3C57-4E53-8C79-24C2715DF7CC}" type="datetimeFigureOut">
              <a:rPr lang="fr-FR" smtClean="0"/>
              <a:t>20/07/2022</a:t>
            </a:fld>
            <a:endParaRPr lang="fr-FR" dirty="0"/>
          </a:p>
        </p:txBody>
      </p:sp>
      <p:sp>
        <p:nvSpPr>
          <p:cNvPr id="6" name="Footer Placeholder 5">
            <a:extLst>
              <a:ext uri="{FF2B5EF4-FFF2-40B4-BE49-F238E27FC236}">
                <a16:creationId xmlns:a16="http://schemas.microsoft.com/office/drawing/2014/main" id="{C59C52B5-A09C-4038-BC7F-330CA10C1A9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5067A2-76E5-4972-80DF-DBD3DC8EDD56}"/>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2346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A9B91-50F6-4DCD-8EAE-216850E256C2}"/>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894EAC4B-CA05-4E7F-B9C9-549E629330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C7DDFA-CAB0-4070-846D-86591F726C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3CBE8B5A-9678-46A5-94B0-B4E04D8138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73BF25-27D3-4ABD-8AC4-B3F6E1A5EA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ECCF5B02-5111-4C7D-9D9F-6F231B8525D8}"/>
              </a:ext>
            </a:extLst>
          </p:cNvPr>
          <p:cNvSpPr>
            <a:spLocks noGrp="1"/>
          </p:cNvSpPr>
          <p:nvPr>
            <p:ph type="dt" sz="half" idx="10"/>
          </p:nvPr>
        </p:nvSpPr>
        <p:spPr/>
        <p:txBody>
          <a:bodyPr/>
          <a:lstStyle/>
          <a:p>
            <a:fld id="{B629ED3B-3C57-4E53-8C79-24C2715DF7CC}" type="datetimeFigureOut">
              <a:rPr lang="fr-FR" smtClean="0"/>
              <a:t>20/07/2022</a:t>
            </a:fld>
            <a:endParaRPr lang="fr-FR" dirty="0"/>
          </a:p>
        </p:txBody>
      </p:sp>
      <p:sp>
        <p:nvSpPr>
          <p:cNvPr id="8" name="Footer Placeholder 7">
            <a:extLst>
              <a:ext uri="{FF2B5EF4-FFF2-40B4-BE49-F238E27FC236}">
                <a16:creationId xmlns:a16="http://schemas.microsoft.com/office/drawing/2014/main" id="{A2A771A5-A2FC-4A60-BD98-D817B2195C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ECCE51C-5ACC-41B8-8A2E-F5ABBD416923}"/>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953726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45AC7-04C6-4615-8F3E-D15DEC13A780}"/>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06544B18-2ED4-492A-B722-05609D6CDB97}"/>
              </a:ext>
            </a:extLst>
          </p:cNvPr>
          <p:cNvSpPr>
            <a:spLocks noGrp="1"/>
          </p:cNvSpPr>
          <p:nvPr>
            <p:ph type="dt" sz="half" idx="10"/>
          </p:nvPr>
        </p:nvSpPr>
        <p:spPr/>
        <p:txBody>
          <a:bodyPr/>
          <a:lstStyle/>
          <a:p>
            <a:fld id="{B629ED3B-3C57-4E53-8C79-24C2715DF7CC}" type="datetimeFigureOut">
              <a:rPr lang="fr-FR" smtClean="0"/>
              <a:t>20/07/2022</a:t>
            </a:fld>
            <a:endParaRPr lang="fr-FR" dirty="0"/>
          </a:p>
        </p:txBody>
      </p:sp>
      <p:sp>
        <p:nvSpPr>
          <p:cNvPr id="4" name="Footer Placeholder 3">
            <a:extLst>
              <a:ext uri="{FF2B5EF4-FFF2-40B4-BE49-F238E27FC236}">
                <a16:creationId xmlns:a16="http://schemas.microsoft.com/office/drawing/2014/main" id="{CEE9F20E-6951-4F21-83AB-9E6CF6D775D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2564F35-3254-48A7-84BE-AE650128C450}"/>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3787326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917C90-BA54-4DB3-93A1-C5DE9804BF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FE42CAE3-FC86-4E4A-988C-B6FA7F2425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61906830-C6B7-4A30-BE47-7521763260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29ED3B-3C57-4E53-8C79-24C2715DF7CC}" type="datetimeFigureOut">
              <a:rPr lang="fr-FR" smtClean="0"/>
              <a:t>20/07/2022</a:t>
            </a:fld>
            <a:endParaRPr lang="fr-FR" dirty="0"/>
          </a:p>
        </p:txBody>
      </p:sp>
      <p:sp>
        <p:nvSpPr>
          <p:cNvPr id="5" name="Footer Placeholder 4">
            <a:extLst>
              <a:ext uri="{FF2B5EF4-FFF2-40B4-BE49-F238E27FC236}">
                <a16:creationId xmlns:a16="http://schemas.microsoft.com/office/drawing/2014/main" id="{0E91D75C-E661-4267-9D02-80AA13CB3A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Slide Number Placeholder 5">
            <a:extLst>
              <a:ext uri="{FF2B5EF4-FFF2-40B4-BE49-F238E27FC236}">
                <a16:creationId xmlns:a16="http://schemas.microsoft.com/office/drawing/2014/main" id="{3A6EAA2C-4140-4FCE-8568-4DC26E7D0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8A4D7A-1479-46F3-8C71-6A423737661B}" type="slidenum">
              <a:rPr lang="fr-FR" smtClean="0"/>
              <a:t>‹#›</a:t>
            </a:fld>
            <a:endParaRPr lang="fr-FR" dirty="0"/>
          </a:p>
        </p:txBody>
      </p:sp>
    </p:spTree>
    <p:extLst>
      <p:ext uri="{BB962C8B-B14F-4D97-AF65-F5344CB8AC3E}">
        <p14:creationId xmlns:p14="http://schemas.microsoft.com/office/powerpoint/2010/main" val="3874657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1" r:id="rId5"/>
    <p:sldLayoutId id="2147483662" r:id="rId6"/>
    <p:sldLayoutId id="2147483652" r:id="rId7"/>
    <p:sldLayoutId id="2147483653" r:id="rId8"/>
    <p:sldLayoutId id="2147483654" r:id="rId9"/>
    <p:sldLayoutId id="2147483664" r:id="rId10"/>
    <p:sldLayoutId id="2147483663" r:id="rId11"/>
    <p:sldLayoutId id="2147483655" r:id="rId12"/>
    <p:sldLayoutId id="2147483665" r:id="rId13"/>
    <p:sldLayoutId id="2147483656" r:id="rId14"/>
    <p:sldLayoutId id="2147483657" r:id="rId15"/>
    <p:sldLayoutId id="2147483658"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40.png"/><Relationship Id="rId3" Type="http://schemas.openxmlformats.org/officeDocument/2006/relationships/image" Target="../media/image9.svg"/><Relationship Id="rId7" Type="http://schemas.openxmlformats.org/officeDocument/2006/relationships/image" Target="../media/image4.svg"/><Relationship Id="rId12" Type="http://schemas.openxmlformats.org/officeDocument/2006/relationships/image" Target="../media/image39.sv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3.png"/><Relationship Id="rId11" Type="http://schemas.openxmlformats.org/officeDocument/2006/relationships/image" Target="../media/image38.png"/><Relationship Id="rId5" Type="http://schemas.openxmlformats.org/officeDocument/2006/relationships/image" Target="../media/image2.svg"/><Relationship Id="rId10" Type="http://schemas.openxmlformats.org/officeDocument/2006/relationships/image" Target="../media/image37.svg"/><Relationship Id="rId4" Type="http://schemas.openxmlformats.org/officeDocument/2006/relationships/image" Target="../media/image1.png"/><Relationship Id="rId9" Type="http://schemas.openxmlformats.org/officeDocument/2006/relationships/image" Target="../media/image36.png"/><Relationship Id="rId14" Type="http://schemas.openxmlformats.org/officeDocument/2006/relationships/image" Target="../media/image41.sv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42.jp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svg"/></Relationships>
</file>

<file path=ppt/slides/_rels/slide1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2.svg"/><Relationship Id="rId11" Type="http://schemas.openxmlformats.org/officeDocument/2006/relationships/image" Target="../media/image45.png"/><Relationship Id="rId5" Type="http://schemas.openxmlformats.org/officeDocument/2006/relationships/image" Target="../media/image1.png"/><Relationship Id="rId10" Type="http://schemas.openxmlformats.org/officeDocument/2006/relationships/image" Target="../media/image44.png"/><Relationship Id="rId4" Type="http://schemas.openxmlformats.org/officeDocument/2006/relationships/image" Target="../media/image9.svg"/><Relationship Id="rId9" Type="http://schemas.openxmlformats.org/officeDocument/2006/relationships/image" Target="../media/image43.jpe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6.jp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9.xml"/><Relationship Id="rId4" Type="http://schemas.openxmlformats.org/officeDocument/2006/relationships/image" Target="../media/image49.sv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svg"/><Relationship Id="rId7" Type="http://schemas.openxmlformats.org/officeDocument/2006/relationships/image" Target="../media/image4.svg"/><Relationship Id="rId12" Type="http://schemas.openxmlformats.org/officeDocument/2006/relationships/image" Target="../media/image53.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3.png"/><Relationship Id="rId11" Type="http://schemas.openxmlformats.org/officeDocument/2006/relationships/image" Target="../media/image52.png"/><Relationship Id="rId5" Type="http://schemas.openxmlformats.org/officeDocument/2006/relationships/image" Target="../media/image2.svg"/><Relationship Id="rId10" Type="http://schemas.openxmlformats.org/officeDocument/2006/relationships/image" Target="../media/image51.svg"/><Relationship Id="rId4" Type="http://schemas.openxmlformats.org/officeDocument/2006/relationships/image" Target="../media/image1.png"/><Relationship Id="rId9"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9.sv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9.sv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chart" Target="../charts/chart3.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svg"/><Relationship Id="rId10" Type="http://schemas.openxmlformats.org/officeDocument/2006/relationships/image" Target="../media/image11.svg"/><Relationship Id="rId4" Type="http://schemas.openxmlformats.org/officeDocument/2006/relationships/image" Target="../media/image3.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svg"/><Relationship Id="rId7" Type="http://schemas.openxmlformats.org/officeDocument/2006/relationships/image" Target="../media/image55.png"/><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54.png"/><Relationship Id="rId11" Type="http://schemas.openxmlformats.org/officeDocument/2006/relationships/image" Target="../media/image9.sv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12.svg"/><Relationship Id="rId12"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20.sv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5.png"/><Relationship Id="rId5" Type="http://schemas.openxmlformats.org/officeDocument/2006/relationships/image" Target="../media/image4.sv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3.png"/><Relationship Id="rId9" Type="http://schemas.openxmlformats.org/officeDocument/2006/relationships/image" Target="../media/image13.png"/><Relationship Id="rId14" Type="http://schemas.openxmlformats.org/officeDocument/2006/relationships/image" Target="../media/image18.sv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9.svg"/><Relationship Id="rId12"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22.sv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5.png"/><Relationship Id="rId5" Type="http://schemas.openxmlformats.org/officeDocument/2006/relationships/image" Target="../media/image4.svg"/><Relationship Id="rId15" Type="http://schemas.openxmlformats.org/officeDocument/2006/relationships/image" Target="../media/image21.png"/><Relationship Id="rId10" Type="http://schemas.openxmlformats.org/officeDocument/2006/relationships/image" Target="../media/image14.svg"/><Relationship Id="rId4" Type="http://schemas.openxmlformats.org/officeDocument/2006/relationships/image" Target="../media/image3.png"/><Relationship Id="rId9" Type="http://schemas.openxmlformats.org/officeDocument/2006/relationships/image" Target="../media/image13.png"/><Relationship Id="rId14" Type="http://schemas.openxmlformats.org/officeDocument/2006/relationships/image" Target="../media/image18.sv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svg"/><Relationship Id="rId7" Type="http://schemas.openxmlformats.org/officeDocument/2006/relationships/image" Target="../media/image4.sv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24.svg"/><Relationship Id="rId4" Type="http://schemas.openxmlformats.org/officeDocument/2006/relationships/image" Target="../media/image1.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25.jpg"/><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30.svg"/><Relationship Id="rId3" Type="http://schemas.openxmlformats.org/officeDocument/2006/relationships/image" Target="../media/image2.svg"/><Relationship Id="rId7" Type="http://schemas.openxmlformats.org/officeDocument/2006/relationships/image" Target="../media/image8.png"/><Relationship Id="rId12"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26.jpg"/><Relationship Id="rId11" Type="http://schemas.openxmlformats.org/officeDocument/2006/relationships/image" Target="../media/image5.png"/><Relationship Id="rId5" Type="http://schemas.openxmlformats.org/officeDocument/2006/relationships/image" Target="../media/image4.svg"/><Relationship Id="rId15" Type="http://schemas.openxmlformats.org/officeDocument/2006/relationships/image" Target="../media/image32.svg"/><Relationship Id="rId10" Type="http://schemas.openxmlformats.org/officeDocument/2006/relationships/image" Target="../media/image28.svg"/><Relationship Id="rId4" Type="http://schemas.openxmlformats.org/officeDocument/2006/relationships/image" Target="../media/image3.png"/><Relationship Id="rId9" Type="http://schemas.openxmlformats.org/officeDocument/2006/relationships/image" Target="../media/image27.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svg"/><Relationship Id="rId7" Type="http://schemas.openxmlformats.org/officeDocument/2006/relationships/image" Target="../media/image4.sv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34.svg"/><Relationship Id="rId4" Type="http://schemas.openxmlformats.org/officeDocument/2006/relationships/image" Target="../media/image1.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image" Target="../media/image35.jpg"/><Relationship Id="rId1" Type="http://schemas.openxmlformats.org/officeDocument/2006/relationships/slideLayout" Target="../slideLayouts/slideLayout1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9.sv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3C3AF5C-BED7-4D71-8ED9-8C3DD6FCB502}"/>
              </a:ext>
            </a:extLst>
          </p:cNvPr>
          <p:cNvGrpSpPr/>
          <p:nvPr/>
        </p:nvGrpSpPr>
        <p:grpSpPr>
          <a:xfrm>
            <a:off x="2136822" y="2838604"/>
            <a:ext cx="12311167" cy="6037900"/>
            <a:chOff x="3756724" y="3457856"/>
            <a:chExt cx="10297565" cy="5050347"/>
          </a:xfrm>
        </p:grpSpPr>
        <p:pic>
          <p:nvPicPr>
            <p:cNvPr id="9" name="Graphic 8">
              <a:extLst>
                <a:ext uri="{FF2B5EF4-FFF2-40B4-BE49-F238E27FC236}">
                  <a16:creationId xmlns:a16="http://schemas.microsoft.com/office/drawing/2014/main" id="{20EDB1C9-CA97-42E9-BC2B-71AF6238521C}"/>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8817875">
              <a:off x="3756724" y="3457856"/>
              <a:ext cx="10297565" cy="5050347"/>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0" name="Graphic 9">
              <a:extLst>
                <a:ext uri="{FF2B5EF4-FFF2-40B4-BE49-F238E27FC236}">
                  <a16:creationId xmlns:a16="http://schemas.microsoft.com/office/drawing/2014/main" id="{3FA07EAE-E5E6-47A7-9019-DE15201B55C4}"/>
                </a:ext>
              </a:extLst>
            </p:cNvPr>
            <p:cNvPicPr>
              <a:picLocks noChangeAspect="1"/>
            </p:cNvPicPr>
            <p:nvPr/>
          </p:nvPicPr>
          <p:blipFill>
            <a:blip r:embed="rId4">
              <a:extLst>
                <a:ext uri="{96DAC541-7B7A-43D3-8B79-37D633B846F1}">
                  <asvg:svgBlip xmlns:asvg="http://schemas.microsoft.com/office/drawing/2016/SVG/main" r:embed="rId5"/>
                </a:ext>
              </a:extLst>
            </a:blip>
            <a:srcRect t="38204"/>
            <a:stretch>
              <a:fillRect/>
            </a:stretch>
          </p:blipFill>
          <p:spPr>
            <a:xfrm rot="8817875">
              <a:off x="7647508" y="5006306"/>
              <a:ext cx="5543731" cy="2718873"/>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grpSp>
      <p:pic>
        <p:nvPicPr>
          <p:cNvPr id="4" name="Picture 3">
            <a:extLst>
              <a:ext uri="{FF2B5EF4-FFF2-40B4-BE49-F238E27FC236}">
                <a16:creationId xmlns:a16="http://schemas.microsoft.com/office/drawing/2014/main" id="{D210FE70-5A19-47D7-BD5F-A55D720510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0284" y="1546132"/>
            <a:ext cx="2566330" cy="1026532"/>
          </a:xfrm>
          <a:prstGeom prst="rect">
            <a:avLst/>
          </a:prstGeom>
        </p:spPr>
      </p:pic>
      <p:sp>
        <p:nvSpPr>
          <p:cNvPr id="5" name="Rectangle: Rounded Corners 4">
            <a:extLst>
              <a:ext uri="{FF2B5EF4-FFF2-40B4-BE49-F238E27FC236}">
                <a16:creationId xmlns:a16="http://schemas.microsoft.com/office/drawing/2014/main" id="{52E5C5A1-272A-4904-874E-0130691F3236}"/>
              </a:ext>
            </a:extLst>
          </p:cNvPr>
          <p:cNvSpPr/>
          <p:nvPr/>
        </p:nvSpPr>
        <p:spPr>
          <a:xfrm>
            <a:off x="1020284" y="2981891"/>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C2FEFA0F-D9FB-4CDB-AACC-ADD8F67A988C}"/>
              </a:ext>
            </a:extLst>
          </p:cNvPr>
          <p:cNvSpPr/>
          <p:nvPr/>
        </p:nvSpPr>
        <p:spPr>
          <a:xfrm>
            <a:off x="914527" y="3314700"/>
            <a:ext cx="3709615" cy="954107"/>
          </a:xfrm>
          <a:prstGeom prst="rect">
            <a:avLst/>
          </a:prstGeom>
        </p:spPr>
        <p:txBody>
          <a:bodyPr wrap="square">
            <a:spAutoFit/>
          </a:bodyPr>
          <a:lstStyle/>
          <a:p>
            <a:r>
              <a:rPr lang="en-US" sz="2800" dirty="0">
                <a:solidFill>
                  <a:srgbClr val="455A64"/>
                </a:solidFill>
                <a:latin typeface="+mj-lt"/>
              </a:rPr>
              <a:t>BUYING USED CARS MADE AFFORDABLE.</a:t>
            </a:r>
          </a:p>
        </p:txBody>
      </p:sp>
      <p:sp>
        <p:nvSpPr>
          <p:cNvPr id="7" name="Rectangle 6">
            <a:extLst>
              <a:ext uri="{FF2B5EF4-FFF2-40B4-BE49-F238E27FC236}">
                <a16:creationId xmlns:a16="http://schemas.microsoft.com/office/drawing/2014/main" id="{53AC6271-13C0-4848-9165-8338CC13BFC9}"/>
              </a:ext>
            </a:extLst>
          </p:cNvPr>
          <p:cNvSpPr/>
          <p:nvPr/>
        </p:nvSpPr>
        <p:spPr>
          <a:xfrm>
            <a:off x="914527" y="4268807"/>
            <a:ext cx="3709615" cy="584775"/>
          </a:xfrm>
          <a:prstGeom prst="rect">
            <a:avLst/>
          </a:prstGeom>
        </p:spPr>
        <p:txBody>
          <a:bodyPr wrap="square">
            <a:spAutoFit/>
          </a:bodyPr>
          <a:lstStyle/>
          <a:p>
            <a:r>
              <a:rPr lang="en-US" sz="1600" dirty="0">
                <a:solidFill>
                  <a:srgbClr val="E87051"/>
                </a:solidFill>
              </a:rPr>
              <a:t>With Carsemba, We Put You On Track</a:t>
            </a:r>
          </a:p>
        </p:txBody>
      </p:sp>
      <p:pic>
        <p:nvPicPr>
          <p:cNvPr id="8" name="Graphic 7">
            <a:extLst>
              <a:ext uri="{FF2B5EF4-FFF2-40B4-BE49-F238E27FC236}">
                <a16:creationId xmlns:a16="http://schemas.microsoft.com/office/drawing/2014/main" id="{2AEAFED3-6FE1-4233-BF43-7F7DA8D3AC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99" y="1866900"/>
            <a:ext cx="7612826" cy="4152450"/>
          </a:xfrm>
          <a:prstGeom prst="rect">
            <a:avLst/>
          </a:prstGeom>
        </p:spPr>
      </p:pic>
    </p:spTree>
    <p:extLst>
      <p:ext uri="{BB962C8B-B14F-4D97-AF65-F5344CB8AC3E}">
        <p14:creationId xmlns:p14="http://schemas.microsoft.com/office/powerpoint/2010/main" val="2497515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BE01624-0E66-4A4D-9962-044143C24D65}"/>
              </a:ext>
            </a:extLst>
          </p:cNvPr>
          <p:cNvSpPr/>
          <p:nvPr/>
        </p:nvSpPr>
        <p:spPr>
          <a:xfrm>
            <a:off x="6657812" y="1520567"/>
            <a:ext cx="4350397" cy="4020818"/>
          </a:xfrm>
          <a:prstGeom prst="roundRect">
            <a:avLst>
              <a:gd name="adj" fmla="val 12877"/>
            </a:avLst>
          </a:prstGeom>
          <a:solidFill>
            <a:srgbClr val="344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a:extLst>
              <a:ext uri="{FF2B5EF4-FFF2-40B4-BE49-F238E27FC236}">
                <a16:creationId xmlns:a16="http://schemas.microsoft.com/office/drawing/2014/main" id="{2666F171-D905-4905-A7AA-48E33D015F43}"/>
              </a:ext>
            </a:extLst>
          </p:cNvPr>
          <p:cNvSpPr/>
          <p:nvPr/>
        </p:nvSpPr>
        <p:spPr>
          <a:xfrm>
            <a:off x="2149968" y="2442418"/>
            <a:ext cx="4085244" cy="848950"/>
          </a:xfrm>
          <a:prstGeom prst="rect">
            <a:avLst/>
          </a:prstGeom>
        </p:spPr>
        <p:txBody>
          <a:bodyPr wrap="square">
            <a:spAutoFit/>
          </a:bodyPr>
          <a:lstStyle/>
          <a:p>
            <a:pPr>
              <a:lnSpc>
                <a:spcPts val="2000"/>
              </a:lnSpc>
            </a:pPr>
            <a:r>
              <a:rPr lang="en-US" sz="1400" dirty="0">
                <a:solidFill>
                  <a:srgbClr val="242725"/>
                </a:solidFill>
              </a:rPr>
              <a:t>If the seller is selling their vehicle for $5000, the car will be sold on our platform for $5300 with </a:t>
            </a:r>
            <a:r>
              <a:rPr lang="en-US" sz="1400" b="1" dirty="0">
                <a:solidFill>
                  <a:srgbClr val="E87051"/>
                </a:solidFill>
              </a:rPr>
              <a:t>a 6% interest added to it</a:t>
            </a:r>
          </a:p>
        </p:txBody>
      </p:sp>
      <p:pic>
        <p:nvPicPr>
          <p:cNvPr id="6" name="Graphic 5">
            <a:extLst>
              <a:ext uri="{FF2B5EF4-FFF2-40B4-BE49-F238E27FC236}">
                <a16:creationId xmlns:a16="http://schemas.microsoft.com/office/drawing/2014/main" id="{01E2545C-FA59-4F77-B548-6B7CC4444A3E}"/>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8" name="Graphic 7">
            <a:extLst>
              <a:ext uri="{FF2B5EF4-FFF2-40B4-BE49-F238E27FC236}">
                <a16:creationId xmlns:a16="http://schemas.microsoft.com/office/drawing/2014/main" id="{74C0F177-D848-43B1-882B-FC0445ABD7EA}"/>
              </a:ext>
            </a:extLst>
          </p:cNvPr>
          <p:cNvPicPr>
            <a:picLocks noChangeAspect="1"/>
          </p:cNvPicPr>
          <p:nvPr/>
        </p:nvPicPr>
        <p:blipFill>
          <a:blip r:embed="rId4">
            <a:extLst>
              <a:ext uri="{96DAC541-7B7A-43D3-8B79-37D633B846F1}">
                <asvg:svgBlip xmlns:asvg="http://schemas.microsoft.com/office/drawing/2016/SVG/main" r:embed="rId5"/>
              </a:ext>
            </a:extLst>
          </a:blip>
          <a:srcRect t="38204"/>
          <a:stretch>
            <a:fillRect/>
          </a:stretch>
        </p:blipFill>
        <p:spPr>
          <a:xfrm rot="8817875">
            <a:off x="9148222" y="5632402"/>
            <a:ext cx="3719974" cy="1824428"/>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9" name="Graphic 8">
            <a:extLst>
              <a:ext uri="{FF2B5EF4-FFF2-40B4-BE49-F238E27FC236}">
                <a16:creationId xmlns:a16="http://schemas.microsoft.com/office/drawing/2014/main" id="{D5F1E6B7-9DA4-485E-9818-7DEBBB61E99A}"/>
              </a:ext>
            </a:extLst>
          </p:cNvPr>
          <p:cNvPicPr>
            <a:picLocks noChangeAspect="1"/>
          </p:cNvPicPr>
          <p:nvPr/>
        </p:nvPicPr>
        <p:blipFill>
          <a:blip r:embed="rId6">
            <a:extLst>
              <a:ext uri="{96DAC541-7B7A-43D3-8B79-37D633B846F1}">
                <asvg:svgBlip xmlns:asvg="http://schemas.microsoft.com/office/drawing/2016/SVG/main" r:embed="rId7"/>
              </a:ext>
            </a:extLst>
          </a:blip>
          <a:srcRect t="11627" r="78187" b="14674"/>
          <a:stretch>
            <a:fillRect/>
          </a:stretch>
        </p:blipFill>
        <p:spPr>
          <a:xfrm rot="3952995">
            <a:off x="9876608" y="4683833"/>
            <a:ext cx="1523251" cy="4084518"/>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pic>
        <p:nvPicPr>
          <p:cNvPr id="13" name="Picture 12">
            <a:extLst>
              <a:ext uri="{FF2B5EF4-FFF2-40B4-BE49-F238E27FC236}">
                <a16:creationId xmlns:a16="http://schemas.microsoft.com/office/drawing/2014/main" id="{C0B5B0F1-93AD-4F7F-A425-F0A7AA631C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sp>
        <p:nvSpPr>
          <p:cNvPr id="14" name="Rectangle: Rounded Corners 13">
            <a:extLst>
              <a:ext uri="{FF2B5EF4-FFF2-40B4-BE49-F238E27FC236}">
                <a16:creationId xmlns:a16="http://schemas.microsoft.com/office/drawing/2014/main" id="{750A0D6E-7485-4E75-9E7A-62381CAF435F}"/>
              </a:ext>
            </a:extLst>
          </p:cNvPr>
          <p:cNvSpPr/>
          <p:nvPr/>
        </p:nvSpPr>
        <p:spPr>
          <a:xfrm>
            <a:off x="1381805" y="1943966"/>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CAD72DAC-BD57-4491-8636-C0E8E8CE4205}"/>
              </a:ext>
            </a:extLst>
          </p:cNvPr>
          <p:cNvSpPr/>
          <p:nvPr/>
        </p:nvSpPr>
        <p:spPr>
          <a:xfrm>
            <a:off x="1272640" y="1193437"/>
            <a:ext cx="3709615" cy="684803"/>
          </a:xfrm>
          <a:prstGeom prst="rect">
            <a:avLst/>
          </a:prstGeom>
        </p:spPr>
        <p:txBody>
          <a:bodyPr wrap="square">
            <a:spAutoFit/>
          </a:bodyPr>
          <a:lstStyle/>
          <a:p>
            <a:pPr>
              <a:lnSpc>
                <a:spcPct val="150000"/>
              </a:lnSpc>
            </a:pPr>
            <a:r>
              <a:rPr lang="en-US" sz="2800" dirty="0">
                <a:solidFill>
                  <a:srgbClr val="455A64"/>
                </a:solidFill>
                <a:latin typeface="+mj-lt"/>
              </a:rPr>
              <a:t>How it works</a:t>
            </a:r>
          </a:p>
        </p:txBody>
      </p:sp>
      <p:sp>
        <p:nvSpPr>
          <p:cNvPr id="31" name="Rectangle 30">
            <a:extLst>
              <a:ext uri="{FF2B5EF4-FFF2-40B4-BE49-F238E27FC236}">
                <a16:creationId xmlns:a16="http://schemas.microsoft.com/office/drawing/2014/main" id="{35F75FF8-955B-4520-B1BF-40F0A9043461}"/>
              </a:ext>
            </a:extLst>
          </p:cNvPr>
          <p:cNvSpPr/>
          <p:nvPr/>
        </p:nvSpPr>
        <p:spPr>
          <a:xfrm>
            <a:off x="2149968" y="3547746"/>
            <a:ext cx="4219738" cy="592470"/>
          </a:xfrm>
          <a:prstGeom prst="rect">
            <a:avLst/>
          </a:prstGeom>
        </p:spPr>
        <p:txBody>
          <a:bodyPr wrap="square">
            <a:spAutoFit/>
          </a:bodyPr>
          <a:lstStyle/>
          <a:p>
            <a:pPr>
              <a:lnSpc>
                <a:spcPts val="2000"/>
              </a:lnSpc>
            </a:pPr>
            <a:r>
              <a:rPr lang="en-US" sz="1400" dirty="0">
                <a:solidFill>
                  <a:srgbClr val="242725"/>
                </a:solidFill>
              </a:rPr>
              <a:t>Buyer will choose the payment system that best works for them which is </a:t>
            </a:r>
            <a:r>
              <a:rPr lang="en-US" sz="1400" b="1" dirty="0">
                <a:solidFill>
                  <a:srgbClr val="E87051"/>
                </a:solidFill>
              </a:rPr>
              <a:t>weekly or bi-weekly.</a:t>
            </a:r>
          </a:p>
        </p:txBody>
      </p:sp>
      <p:sp>
        <p:nvSpPr>
          <p:cNvPr id="37" name="Rectangle 36">
            <a:extLst>
              <a:ext uri="{FF2B5EF4-FFF2-40B4-BE49-F238E27FC236}">
                <a16:creationId xmlns:a16="http://schemas.microsoft.com/office/drawing/2014/main" id="{33A93A00-B002-4D19-907C-E7DB70F2B27F}"/>
              </a:ext>
            </a:extLst>
          </p:cNvPr>
          <p:cNvSpPr/>
          <p:nvPr/>
        </p:nvSpPr>
        <p:spPr>
          <a:xfrm>
            <a:off x="2149969" y="4396594"/>
            <a:ext cx="3946032" cy="861774"/>
          </a:xfrm>
          <a:prstGeom prst="rect">
            <a:avLst/>
          </a:prstGeom>
        </p:spPr>
        <p:txBody>
          <a:bodyPr wrap="square">
            <a:spAutoFit/>
          </a:bodyPr>
          <a:lstStyle/>
          <a:p>
            <a:pPr>
              <a:lnSpc>
                <a:spcPts val="2000"/>
              </a:lnSpc>
            </a:pPr>
            <a:r>
              <a:rPr lang="en-US" sz="1400" dirty="0">
                <a:solidFill>
                  <a:srgbClr val="242725"/>
                </a:solidFill>
              </a:rPr>
              <a:t>To finalize everything the buyer will pay a </a:t>
            </a:r>
            <a:r>
              <a:rPr lang="en-US" sz="1400" b="1" dirty="0">
                <a:solidFill>
                  <a:srgbClr val="E87051"/>
                </a:solidFill>
              </a:rPr>
              <a:t>10% down payment </a:t>
            </a:r>
            <a:r>
              <a:rPr lang="en-US" sz="1400" dirty="0">
                <a:solidFill>
                  <a:srgbClr val="242725"/>
                </a:solidFill>
              </a:rPr>
              <a:t>So If you take the $5300 - $530 [10% down payment] = $4770.</a:t>
            </a:r>
            <a:endParaRPr lang="en-US" sz="1400" b="1" dirty="0">
              <a:solidFill>
                <a:srgbClr val="E87051"/>
              </a:solidFill>
            </a:endParaRPr>
          </a:p>
        </p:txBody>
      </p:sp>
      <p:sp>
        <p:nvSpPr>
          <p:cNvPr id="38" name="Rectangle 37">
            <a:extLst>
              <a:ext uri="{FF2B5EF4-FFF2-40B4-BE49-F238E27FC236}">
                <a16:creationId xmlns:a16="http://schemas.microsoft.com/office/drawing/2014/main" id="{C399A1EC-5227-4082-A57A-30FAF7819532}"/>
              </a:ext>
            </a:extLst>
          </p:cNvPr>
          <p:cNvSpPr/>
          <p:nvPr/>
        </p:nvSpPr>
        <p:spPr>
          <a:xfrm>
            <a:off x="7251860" y="1900500"/>
            <a:ext cx="3162299" cy="3294492"/>
          </a:xfrm>
          <a:prstGeom prst="rect">
            <a:avLst/>
          </a:prstGeom>
        </p:spPr>
        <p:txBody>
          <a:bodyPr wrap="square">
            <a:spAutoFit/>
          </a:bodyPr>
          <a:lstStyle/>
          <a:p>
            <a:pPr algn="ctr">
              <a:lnSpc>
                <a:spcPct val="150000"/>
              </a:lnSpc>
            </a:pPr>
            <a:r>
              <a:rPr lang="en-US" sz="1400" dirty="0">
                <a:solidFill>
                  <a:schemeClr val="bg1"/>
                </a:solidFill>
              </a:rPr>
              <a:t>If they choose a weekly payment, the buyer will pay us </a:t>
            </a:r>
            <a:r>
              <a:rPr lang="en-US" sz="1400" b="1" dirty="0">
                <a:solidFill>
                  <a:srgbClr val="E87051"/>
                </a:solidFill>
              </a:rPr>
              <a:t>$198.75 for 24 weeks</a:t>
            </a:r>
            <a:r>
              <a:rPr lang="en-US" sz="1400" dirty="0">
                <a:solidFill>
                  <a:schemeClr val="bg1"/>
                </a:solidFill>
              </a:rPr>
              <a:t> which is 6 months then the car will fully be theirs.</a:t>
            </a:r>
          </a:p>
          <a:p>
            <a:pPr algn="ctr">
              <a:lnSpc>
                <a:spcPct val="150000"/>
              </a:lnSpc>
            </a:pPr>
            <a:endParaRPr lang="en-US" sz="1400" dirty="0">
              <a:solidFill>
                <a:schemeClr val="bg1"/>
              </a:solidFill>
            </a:endParaRPr>
          </a:p>
          <a:p>
            <a:pPr algn="ctr">
              <a:lnSpc>
                <a:spcPct val="150000"/>
              </a:lnSpc>
            </a:pPr>
            <a:endParaRPr lang="en-US" sz="1400" dirty="0">
              <a:solidFill>
                <a:schemeClr val="bg1"/>
              </a:solidFill>
            </a:endParaRPr>
          </a:p>
          <a:p>
            <a:pPr algn="ctr">
              <a:lnSpc>
                <a:spcPct val="150000"/>
              </a:lnSpc>
            </a:pPr>
            <a:r>
              <a:rPr lang="en-US" sz="1400" dirty="0">
                <a:solidFill>
                  <a:schemeClr val="bg1"/>
                </a:solidFill>
              </a:rPr>
              <a:t>If they choose bi-weekly payment, the buyer will pay us </a:t>
            </a:r>
            <a:r>
              <a:rPr lang="en-US" sz="1400" b="1" dirty="0">
                <a:solidFill>
                  <a:srgbClr val="E87051"/>
                </a:solidFill>
              </a:rPr>
              <a:t>$397.50 for 12 fornites which is 6 months </a:t>
            </a:r>
            <a:r>
              <a:rPr lang="en-US" sz="1400" dirty="0">
                <a:solidFill>
                  <a:schemeClr val="bg1"/>
                </a:solidFill>
              </a:rPr>
              <a:t>the car will fully be theirs.</a:t>
            </a:r>
            <a:endParaRPr lang="en-US" sz="1400" b="1" dirty="0">
              <a:solidFill>
                <a:schemeClr val="bg1"/>
              </a:solidFill>
            </a:endParaRPr>
          </a:p>
        </p:txBody>
      </p:sp>
      <p:cxnSp>
        <p:nvCxnSpPr>
          <p:cNvPr id="11" name="Straight Connector 10">
            <a:extLst>
              <a:ext uri="{FF2B5EF4-FFF2-40B4-BE49-F238E27FC236}">
                <a16:creationId xmlns:a16="http://schemas.microsoft.com/office/drawing/2014/main" id="{6C4BDA9D-2A80-406E-906E-A0E4CD5485E0}"/>
              </a:ext>
            </a:extLst>
          </p:cNvPr>
          <p:cNvCxnSpPr/>
          <p:nvPr/>
        </p:nvCxnSpPr>
        <p:spPr>
          <a:xfrm>
            <a:off x="7080409" y="3573822"/>
            <a:ext cx="3505200" cy="0"/>
          </a:xfrm>
          <a:prstGeom prst="line">
            <a:avLst/>
          </a:prstGeom>
          <a:ln>
            <a:solidFill>
              <a:srgbClr val="E8705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4BD48A8E-6EA9-42F3-A839-1BB9B1E052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81804" y="2551631"/>
            <a:ext cx="676275" cy="598786"/>
          </a:xfrm>
          <a:prstGeom prst="rect">
            <a:avLst/>
          </a:prstGeom>
        </p:spPr>
      </p:pic>
      <p:pic>
        <p:nvPicPr>
          <p:cNvPr id="39" name="Graphic 38">
            <a:extLst>
              <a:ext uri="{FF2B5EF4-FFF2-40B4-BE49-F238E27FC236}">
                <a16:creationId xmlns:a16="http://schemas.microsoft.com/office/drawing/2014/main" id="{4F99AF9E-05DF-42BD-A8B4-D07829DA3B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00857" y="3504723"/>
            <a:ext cx="632734" cy="632734"/>
          </a:xfrm>
          <a:prstGeom prst="rect">
            <a:avLst/>
          </a:prstGeom>
        </p:spPr>
      </p:pic>
      <p:pic>
        <p:nvPicPr>
          <p:cNvPr id="40" name="Graphic 39">
            <a:extLst>
              <a:ext uri="{FF2B5EF4-FFF2-40B4-BE49-F238E27FC236}">
                <a16:creationId xmlns:a16="http://schemas.microsoft.com/office/drawing/2014/main" id="{D532E9F9-7FC0-44E9-8364-3DE77125D1E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81804" y="4518717"/>
            <a:ext cx="676275" cy="676275"/>
          </a:xfrm>
          <a:prstGeom prst="rect">
            <a:avLst/>
          </a:prstGeom>
        </p:spPr>
      </p:pic>
    </p:spTree>
    <p:extLst>
      <p:ext uri="{BB962C8B-B14F-4D97-AF65-F5344CB8AC3E}">
        <p14:creationId xmlns:p14="http://schemas.microsoft.com/office/powerpoint/2010/main" val="1054046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3">
            <a:extLst>
              <a:ext uri="{FF2B5EF4-FFF2-40B4-BE49-F238E27FC236}">
                <a16:creationId xmlns:a16="http://schemas.microsoft.com/office/drawing/2014/main" id="{750A0D6E-7485-4E75-9E7A-62381CAF435F}"/>
              </a:ext>
            </a:extLst>
          </p:cNvPr>
          <p:cNvSpPr/>
          <p:nvPr/>
        </p:nvSpPr>
        <p:spPr>
          <a:xfrm>
            <a:off x="1381805" y="1943966"/>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a:extLst>
              <a:ext uri="{FF2B5EF4-FFF2-40B4-BE49-F238E27FC236}">
                <a16:creationId xmlns:a16="http://schemas.microsoft.com/office/drawing/2014/main" id="{CAD72DAC-BD57-4491-8636-C0E8E8CE4205}"/>
              </a:ext>
            </a:extLst>
          </p:cNvPr>
          <p:cNvSpPr/>
          <p:nvPr/>
        </p:nvSpPr>
        <p:spPr>
          <a:xfrm>
            <a:off x="1272640" y="1193437"/>
            <a:ext cx="3709615" cy="684803"/>
          </a:xfrm>
          <a:prstGeom prst="rect">
            <a:avLst/>
          </a:prstGeom>
        </p:spPr>
        <p:txBody>
          <a:bodyPr wrap="square">
            <a:spAutoFit/>
          </a:bodyPr>
          <a:lstStyle/>
          <a:p>
            <a:pPr>
              <a:lnSpc>
                <a:spcPct val="150000"/>
              </a:lnSpc>
            </a:pPr>
            <a:r>
              <a:rPr lang="en-US" sz="2800" dirty="0">
                <a:solidFill>
                  <a:srgbClr val="455A64"/>
                </a:solidFill>
                <a:latin typeface="+mj-lt"/>
              </a:rPr>
              <a:t>Escrow Payment</a:t>
            </a:r>
          </a:p>
        </p:txBody>
      </p:sp>
      <p:sp>
        <p:nvSpPr>
          <p:cNvPr id="6" name="Rectangle 5">
            <a:extLst>
              <a:ext uri="{FF2B5EF4-FFF2-40B4-BE49-F238E27FC236}">
                <a16:creationId xmlns:a16="http://schemas.microsoft.com/office/drawing/2014/main" id="{9CDF4682-7CE3-4518-BB98-104BE84B9E8D}"/>
              </a:ext>
            </a:extLst>
          </p:cNvPr>
          <p:cNvSpPr/>
          <p:nvPr/>
        </p:nvSpPr>
        <p:spPr>
          <a:xfrm>
            <a:off x="1314452" y="2330895"/>
            <a:ext cx="5826577" cy="2031325"/>
          </a:xfrm>
          <a:prstGeom prst="rect">
            <a:avLst/>
          </a:prstGeom>
        </p:spPr>
        <p:txBody>
          <a:bodyPr wrap="square">
            <a:spAutoFit/>
          </a:bodyPr>
          <a:lstStyle/>
          <a:p>
            <a:pPr algn="just">
              <a:lnSpc>
                <a:spcPct val="150000"/>
              </a:lnSpc>
            </a:pPr>
            <a:r>
              <a:rPr lang="en-US" sz="1400" dirty="0">
                <a:solidFill>
                  <a:srgbClr val="242725"/>
                </a:solidFill>
              </a:rPr>
              <a:t>Carsemba escrow account is specially created to help a buyer who has bad credit history to prove that they are responsible and committed while at the same time they are trying to repair credit by saving for a car. Customers need to fulfill needs under one stop shop as we provide an opportunity for bad credit people to buy a car under our escrow system to save and buy in the future. </a:t>
            </a:r>
          </a:p>
        </p:txBody>
      </p:sp>
      <p:grpSp>
        <p:nvGrpSpPr>
          <p:cNvPr id="8" name="Group 7">
            <a:extLst>
              <a:ext uri="{FF2B5EF4-FFF2-40B4-BE49-F238E27FC236}">
                <a16:creationId xmlns:a16="http://schemas.microsoft.com/office/drawing/2014/main" id="{4361E586-10B0-423B-8B18-F903708D4321}"/>
              </a:ext>
            </a:extLst>
          </p:cNvPr>
          <p:cNvGrpSpPr/>
          <p:nvPr/>
        </p:nvGrpSpPr>
        <p:grpSpPr>
          <a:xfrm>
            <a:off x="8595974" y="5632402"/>
            <a:ext cx="4272222" cy="1855316"/>
            <a:chOff x="7354241" y="5214337"/>
            <a:chExt cx="5742555" cy="2493844"/>
          </a:xfrm>
        </p:grpSpPr>
        <p:pic>
          <p:nvPicPr>
            <p:cNvPr id="9" name="Graphic 27">
              <a:extLst>
                <a:ext uri="{FF2B5EF4-FFF2-40B4-BE49-F238E27FC236}">
                  <a16:creationId xmlns:a16="http://schemas.microsoft.com/office/drawing/2014/main" id="{A0483481-0E74-4F28-91ED-F89DDBED7C99}"/>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8817875">
              <a:off x="8096551" y="5214337"/>
              <a:ext cx="5000245" cy="2452325"/>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0" name="Graphic 32">
              <a:extLst>
                <a:ext uri="{FF2B5EF4-FFF2-40B4-BE49-F238E27FC236}">
                  <a16:creationId xmlns:a16="http://schemas.microsoft.com/office/drawing/2014/main" id="{A581C22F-97DB-444D-870C-6CE033AFD95B}"/>
                </a:ext>
              </a:extLst>
            </p:cNvPr>
            <p:cNvPicPr>
              <a:picLocks noChangeAspect="1"/>
            </p:cNvPicPr>
            <p:nvPr/>
          </p:nvPicPr>
          <p:blipFill>
            <a:blip r:embed="rId4">
              <a:extLst>
                <a:ext uri="{96DAC541-7B7A-43D3-8B79-37D633B846F1}">
                  <asvg:svgBlip xmlns:asvg="http://schemas.microsoft.com/office/drawing/2016/SVG/main" r:embed="rId5"/>
                </a:ext>
              </a:extLst>
            </a:blip>
            <a:srcRect t="11627" r="78187" b="14674"/>
            <a:stretch>
              <a:fillRect/>
            </a:stretch>
          </p:blipFill>
          <p:spPr>
            <a:xfrm rot="3952995">
              <a:off x="9075619" y="3939308"/>
              <a:ext cx="2047495" cy="5490251"/>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pSp>
      <p:sp>
        <p:nvSpPr>
          <p:cNvPr id="11" name="Oval 10"/>
          <p:cNvSpPr/>
          <p:nvPr/>
        </p:nvSpPr>
        <p:spPr>
          <a:xfrm>
            <a:off x="8840407" y="3377961"/>
            <a:ext cx="3003251" cy="3003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9068452" y="3606006"/>
            <a:ext cx="2547159" cy="25471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Placeholder 13"/>
          <p:cNvPicPr>
            <a:picLocks noGrp="1" noChangeAspect="1"/>
          </p:cNvPicPr>
          <p:nvPr>
            <p:ph type="pic" sz="quarter" idx="13"/>
          </p:nvPr>
        </p:nvPicPr>
        <p:blipFill rotWithShape="1">
          <a:blip r:embed="rId6">
            <a:extLst>
              <a:ext uri="{28A0092B-C50C-407E-A947-70E740481C1C}">
                <a14:useLocalDpi xmlns:a14="http://schemas.microsoft.com/office/drawing/2010/main" val="0"/>
              </a:ext>
            </a:extLst>
          </a:blip>
          <a:srcRect l="20379" r="13487"/>
          <a:stretch/>
        </p:blipFill>
        <p:spPr/>
      </p:pic>
      <p:sp>
        <p:nvSpPr>
          <p:cNvPr id="16" name="Oval 15"/>
          <p:cNvSpPr/>
          <p:nvPr/>
        </p:nvSpPr>
        <p:spPr>
          <a:xfrm>
            <a:off x="9067901" y="3606005"/>
            <a:ext cx="2547159" cy="2547159"/>
          </a:xfrm>
          <a:prstGeom prst="ellipse">
            <a:avLst/>
          </a:prstGeom>
          <a:solidFill>
            <a:srgbClr val="E87051">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Google Shape;18244;p72"/>
          <p:cNvSpPr/>
          <p:nvPr/>
        </p:nvSpPr>
        <p:spPr>
          <a:xfrm>
            <a:off x="9870320" y="4338340"/>
            <a:ext cx="942320" cy="1082488"/>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bg1"/>
          </a:solidFill>
          <a:ln>
            <a:noFill/>
          </a:ln>
        </p:spPr>
        <p:txBody>
          <a:bodyPr spcFirstLastPara="1" wrap="square" lIns="121900" tIns="121900" rIns="121900" bIns="121900" anchor="ctr" anchorCtr="0">
            <a:noAutofit/>
          </a:bodyPr>
          <a:lstStyle/>
          <a:p>
            <a:endParaRPr sz="2400" dirty="0"/>
          </a:p>
        </p:txBody>
      </p:sp>
      <p:pic>
        <p:nvPicPr>
          <p:cNvPr id="18" name="Picture 17">
            <a:extLst>
              <a:ext uri="{FF2B5EF4-FFF2-40B4-BE49-F238E27FC236}">
                <a16:creationId xmlns:a16="http://schemas.microsoft.com/office/drawing/2014/main" id="{CAEDD4F2-E2D0-44D6-B3BC-7F7DBF2C87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pic>
        <p:nvPicPr>
          <p:cNvPr id="19" name="Graphic 5">
            <a:extLst>
              <a:ext uri="{FF2B5EF4-FFF2-40B4-BE49-F238E27FC236}">
                <a16:creationId xmlns:a16="http://schemas.microsoft.com/office/drawing/2014/main" id="{01E2545C-FA59-4F77-B548-6B7CC4444A3E}"/>
              </a:ext>
            </a:extLst>
          </p:cNvPr>
          <p:cNvPicPr>
            <a:picLocks noChangeAspect="1"/>
          </p:cNvPicPr>
          <p:nvPr/>
        </p:nvPicPr>
        <p:blipFill>
          <a:blip r:embed="rId8">
            <a:extLst>
              <a:ext uri="{96DAC541-7B7A-43D3-8B79-37D633B846F1}">
                <asvg:svgBlip xmlns:asvg="http://schemas.microsoft.com/office/drawing/2016/SVG/main" r:embed="rId9"/>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spTree>
    <p:extLst>
      <p:ext uri="{BB962C8B-B14F-4D97-AF65-F5344CB8AC3E}">
        <p14:creationId xmlns:p14="http://schemas.microsoft.com/office/powerpoint/2010/main" val="854723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13">
            <a:extLst>
              <a:ext uri="{FF2B5EF4-FFF2-40B4-BE49-F238E27FC236}">
                <a16:creationId xmlns:a16="http://schemas.microsoft.com/office/drawing/2014/main" id="{750A0D6E-7485-4E75-9E7A-62381CAF435F}"/>
              </a:ext>
            </a:extLst>
          </p:cNvPr>
          <p:cNvSpPr/>
          <p:nvPr/>
        </p:nvSpPr>
        <p:spPr>
          <a:xfrm>
            <a:off x="1381805" y="1943966"/>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CAD72DAC-BD57-4491-8636-C0E8E8CE4205}"/>
              </a:ext>
            </a:extLst>
          </p:cNvPr>
          <p:cNvSpPr/>
          <p:nvPr/>
        </p:nvSpPr>
        <p:spPr>
          <a:xfrm>
            <a:off x="1272640" y="1193437"/>
            <a:ext cx="6204792" cy="738664"/>
          </a:xfrm>
          <a:prstGeom prst="rect">
            <a:avLst/>
          </a:prstGeom>
        </p:spPr>
        <p:txBody>
          <a:bodyPr wrap="square">
            <a:spAutoFit/>
          </a:bodyPr>
          <a:lstStyle/>
          <a:p>
            <a:pPr>
              <a:lnSpc>
                <a:spcPct val="150000"/>
              </a:lnSpc>
            </a:pPr>
            <a:r>
              <a:rPr lang="en-US" sz="2800" dirty="0">
                <a:solidFill>
                  <a:srgbClr val="455A64"/>
                </a:solidFill>
                <a:latin typeface="+mj-lt"/>
              </a:rPr>
              <a:t>Carsemba Payment Strategy</a:t>
            </a:r>
          </a:p>
        </p:txBody>
      </p:sp>
      <p:sp>
        <p:nvSpPr>
          <p:cNvPr id="7" name="Rectangle 6">
            <a:extLst>
              <a:ext uri="{FF2B5EF4-FFF2-40B4-BE49-F238E27FC236}">
                <a16:creationId xmlns:a16="http://schemas.microsoft.com/office/drawing/2014/main" id="{206F2CF3-3A30-4363-AC10-D3EB7C49A4F2}"/>
              </a:ext>
            </a:extLst>
          </p:cNvPr>
          <p:cNvSpPr/>
          <p:nvPr/>
        </p:nvSpPr>
        <p:spPr>
          <a:xfrm>
            <a:off x="1362074" y="2701951"/>
            <a:ext cx="8119677" cy="2621230"/>
          </a:xfrm>
          <a:prstGeom prst="rect">
            <a:avLst/>
          </a:prstGeom>
        </p:spPr>
        <p:txBody>
          <a:bodyPr wrap="square">
            <a:spAutoFit/>
          </a:bodyPr>
          <a:lstStyle/>
          <a:p>
            <a:pPr marL="342900" indent="-342900">
              <a:lnSpc>
                <a:spcPct val="200000"/>
              </a:lnSpc>
              <a:buClr>
                <a:srgbClr val="E87051"/>
              </a:buClr>
              <a:buFont typeface="+mj-lt"/>
              <a:buAutoNum type="arabicPeriod"/>
            </a:pPr>
            <a:r>
              <a:rPr lang="en-US" sz="1400" dirty="0" err="1">
                <a:solidFill>
                  <a:srgbClr val="455A64"/>
                </a:solidFill>
              </a:rPr>
              <a:t>Carsemba</a:t>
            </a:r>
            <a:r>
              <a:rPr lang="en-US" sz="1400" dirty="0">
                <a:solidFill>
                  <a:srgbClr val="455A64"/>
                </a:solidFill>
              </a:rPr>
              <a:t> gets the car from the seller and delivers it to the buyer.</a:t>
            </a:r>
          </a:p>
          <a:p>
            <a:pPr marL="342900" indent="-342900">
              <a:lnSpc>
                <a:spcPct val="200000"/>
              </a:lnSpc>
              <a:buClr>
                <a:srgbClr val="E87051"/>
              </a:buClr>
              <a:buFont typeface="+mj-lt"/>
              <a:buAutoNum type="arabicPeriod"/>
            </a:pPr>
            <a:r>
              <a:rPr lang="en-US" sz="1400" dirty="0">
                <a:solidFill>
                  <a:srgbClr val="455A64"/>
                </a:solidFill>
              </a:rPr>
              <a:t>The car will be delivered to the customer, who has 7 days to test the car.</a:t>
            </a:r>
          </a:p>
          <a:p>
            <a:pPr marL="342900" indent="-342900">
              <a:lnSpc>
                <a:spcPct val="200000"/>
              </a:lnSpc>
              <a:buClr>
                <a:srgbClr val="E87051"/>
              </a:buClr>
              <a:buFont typeface="+mj-lt"/>
              <a:buAutoNum type="arabicPeriod"/>
            </a:pPr>
            <a:r>
              <a:rPr lang="en-US" sz="1400" dirty="0">
                <a:solidFill>
                  <a:srgbClr val="455A64"/>
                </a:solidFill>
              </a:rPr>
              <a:t>If the car is in good working order, the customer keeps the car.</a:t>
            </a:r>
          </a:p>
          <a:p>
            <a:pPr marL="342900" indent="-342900">
              <a:lnSpc>
                <a:spcPct val="200000"/>
              </a:lnSpc>
              <a:buClr>
                <a:srgbClr val="E87051"/>
              </a:buClr>
              <a:buFont typeface="+mj-lt"/>
              <a:buAutoNum type="arabicPeriod"/>
            </a:pPr>
            <a:r>
              <a:rPr lang="en-US" sz="1400" dirty="0">
                <a:solidFill>
                  <a:srgbClr val="455A64"/>
                </a:solidFill>
              </a:rPr>
              <a:t>If the car is not in good working order, it is repaired by our shop for free.</a:t>
            </a:r>
          </a:p>
          <a:p>
            <a:pPr marL="342900" indent="-342900">
              <a:lnSpc>
                <a:spcPct val="200000"/>
              </a:lnSpc>
              <a:buClr>
                <a:srgbClr val="E87051"/>
              </a:buClr>
              <a:buFont typeface="+mj-lt"/>
              <a:buAutoNum type="arabicPeriod"/>
            </a:pPr>
            <a:r>
              <a:rPr lang="en-US" sz="1400" dirty="0">
                <a:solidFill>
                  <a:srgbClr val="455A64"/>
                </a:solidFill>
              </a:rPr>
              <a:t>The car is then sent to the buyer and the cost for repairs is deducted from the total the customer owes for the vehicle.</a:t>
            </a:r>
          </a:p>
        </p:txBody>
      </p:sp>
      <p:pic>
        <p:nvPicPr>
          <p:cNvPr id="8" name="Picture 7">
            <a:extLst>
              <a:ext uri="{FF2B5EF4-FFF2-40B4-BE49-F238E27FC236}">
                <a16:creationId xmlns:a16="http://schemas.microsoft.com/office/drawing/2014/main" id="{CAEDD4F2-E2D0-44D6-B3BC-7F7DBF2C8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pic>
        <p:nvPicPr>
          <p:cNvPr id="9" name="Graphic 11">
            <a:extLst>
              <a:ext uri="{FF2B5EF4-FFF2-40B4-BE49-F238E27FC236}">
                <a16:creationId xmlns:a16="http://schemas.microsoft.com/office/drawing/2014/main" id="{F916155F-C1B8-44E0-A373-F824D626C1F2}"/>
              </a:ext>
            </a:extLst>
          </p:cNvPr>
          <p:cNvPicPr>
            <a:picLocks noChangeAspect="1"/>
          </p:cNvPicPr>
          <p:nvPr/>
        </p:nvPicPr>
        <p:blipFill>
          <a:blip r:embed="rId3">
            <a:extLst>
              <a:ext uri="{96DAC541-7B7A-43D3-8B79-37D633B846F1}">
                <asvg:svgBlip xmlns:asvg="http://schemas.microsoft.com/office/drawing/2016/SVG/main" r:embed="rId4"/>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grpSp>
        <p:nvGrpSpPr>
          <p:cNvPr id="10" name="Group 9">
            <a:extLst>
              <a:ext uri="{FF2B5EF4-FFF2-40B4-BE49-F238E27FC236}">
                <a16:creationId xmlns:a16="http://schemas.microsoft.com/office/drawing/2014/main" id="{1435D5F3-247C-44F8-B169-2FD7BF88242E}"/>
              </a:ext>
            </a:extLst>
          </p:cNvPr>
          <p:cNvGrpSpPr/>
          <p:nvPr/>
        </p:nvGrpSpPr>
        <p:grpSpPr>
          <a:xfrm>
            <a:off x="8595974" y="5632402"/>
            <a:ext cx="4272222" cy="1855316"/>
            <a:chOff x="7354241" y="5214337"/>
            <a:chExt cx="5742555" cy="2493844"/>
          </a:xfrm>
        </p:grpSpPr>
        <p:pic>
          <p:nvPicPr>
            <p:cNvPr id="11" name="Graphic 18">
              <a:extLst>
                <a:ext uri="{FF2B5EF4-FFF2-40B4-BE49-F238E27FC236}">
                  <a16:creationId xmlns:a16="http://schemas.microsoft.com/office/drawing/2014/main" id="{C19BEC7C-B39F-4035-8CAC-39818172EADB}"/>
                </a:ext>
              </a:extLst>
            </p:cNvPr>
            <p:cNvPicPr>
              <a:picLocks noChangeAspect="1"/>
            </p:cNvPicPr>
            <p:nvPr/>
          </p:nvPicPr>
          <p:blipFill>
            <a:blip r:embed="rId5">
              <a:extLst>
                <a:ext uri="{96DAC541-7B7A-43D3-8B79-37D633B846F1}">
                  <asvg:svgBlip xmlns:asvg="http://schemas.microsoft.com/office/drawing/2016/SVG/main" r:embed="rId6"/>
                </a:ext>
              </a:extLst>
            </a:blip>
            <a:srcRect t="38204"/>
            <a:stretch>
              <a:fillRect/>
            </a:stretch>
          </p:blipFill>
          <p:spPr>
            <a:xfrm rot="8817875">
              <a:off x="8096551" y="5214337"/>
              <a:ext cx="5000245" cy="2452325"/>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2" name="Graphic 20">
              <a:extLst>
                <a:ext uri="{FF2B5EF4-FFF2-40B4-BE49-F238E27FC236}">
                  <a16:creationId xmlns:a16="http://schemas.microsoft.com/office/drawing/2014/main" id="{913E0BCF-5969-45E0-9FE6-697FEFCBDFA3}"/>
                </a:ext>
              </a:extLst>
            </p:cNvPr>
            <p:cNvPicPr>
              <a:picLocks noChangeAspect="1"/>
            </p:cNvPicPr>
            <p:nvPr/>
          </p:nvPicPr>
          <p:blipFill>
            <a:blip r:embed="rId7">
              <a:extLst>
                <a:ext uri="{96DAC541-7B7A-43D3-8B79-37D633B846F1}">
                  <asvg:svgBlip xmlns:asvg="http://schemas.microsoft.com/office/drawing/2016/SVG/main" r:embed="rId8"/>
                </a:ext>
              </a:extLst>
            </a:blip>
            <a:srcRect t="11627" r="78187" b="14674"/>
            <a:stretch>
              <a:fillRect/>
            </a:stretch>
          </p:blipFill>
          <p:spPr>
            <a:xfrm rot="3952995">
              <a:off x="9075619" y="3939308"/>
              <a:ext cx="2047495" cy="5490251"/>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pSp>
    </p:spTree>
    <p:extLst>
      <p:ext uri="{BB962C8B-B14F-4D97-AF65-F5344CB8AC3E}">
        <p14:creationId xmlns:p14="http://schemas.microsoft.com/office/powerpoint/2010/main" val="3506820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3">
            <a:extLst>
              <a:ext uri="{FF2B5EF4-FFF2-40B4-BE49-F238E27FC236}">
                <a16:creationId xmlns:a16="http://schemas.microsoft.com/office/drawing/2014/main" id="{750A0D6E-7485-4E75-9E7A-62381CAF435F}"/>
              </a:ext>
            </a:extLst>
          </p:cNvPr>
          <p:cNvSpPr/>
          <p:nvPr/>
        </p:nvSpPr>
        <p:spPr>
          <a:xfrm>
            <a:off x="1381805" y="1943966"/>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Rectangle 2">
            <a:extLst>
              <a:ext uri="{FF2B5EF4-FFF2-40B4-BE49-F238E27FC236}">
                <a16:creationId xmlns:a16="http://schemas.microsoft.com/office/drawing/2014/main" id="{CAD72DAC-BD57-4491-8636-C0E8E8CE4205}"/>
              </a:ext>
            </a:extLst>
          </p:cNvPr>
          <p:cNvSpPr/>
          <p:nvPr/>
        </p:nvSpPr>
        <p:spPr>
          <a:xfrm>
            <a:off x="1272640" y="1193437"/>
            <a:ext cx="6204792" cy="677621"/>
          </a:xfrm>
          <a:prstGeom prst="rect">
            <a:avLst/>
          </a:prstGeom>
        </p:spPr>
        <p:txBody>
          <a:bodyPr wrap="square">
            <a:spAutoFit/>
          </a:bodyPr>
          <a:lstStyle/>
          <a:p>
            <a:pPr>
              <a:lnSpc>
                <a:spcPct val="150000"/>
              </a:lnSpc>
            </a:pPr>
            <a:r>
              <a:rPr lang="en-US" sz="2800" dirty="0">
                <a:solidFill>
                  <a:srgbClr val="455A64"/>
                </a:solidFill>
                <a:latin typeface="+mj-lt"/>
              </a:rPr>
              <a:t>Benefits of Escrow System</a:t>
            </a:r>
          </a:p>
        </p:txBody>
      </p:sp>
      <p:pic>
        <p:nvPicPr>
          <p:cNvPr id="4" name="Picture 3">
            <a:extLst>
              <a:ext uri="{FF2B5EF4-FFF2-40B4-BE49-F238E27FC236}">
                <a16:creationId xmlns:a16="http://schemas.microsoft.com/office/drawing/2014/main" id="{CAEDD4F2-E2D0-44D6-B3BC-7F7DBF2C8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pic>
        <p:nvPicPr>
          <p:cNvPr id="5" name="Graphic 11">
            <a:extLst>
              <a:ext uri="{FF2B5EF4-FFF2-40B4-BE49-F238E27FC236}">
                <a16:creationId xmlns:a16="http://schemas.microsoft.com/office/drawing/2014/main" id="{F916155F-C1B8-44E0-A373-F824D626C1F2}"/>
              </a:ext>
            </a:extLst>
          </p:cNvPr>
          <p:cNvPicPr>
            <a:picLocks noChangeAspect="1"/>
          </p:cNvPicPr>
          <p:nvPr/>
        </p:nvPicPr>
        <p:blipFill>
          <a:blip r:embed="rId3">
            <a:extLst>
              <a:ext uri="{96DAC541-7B7A-43D3-8B79-37D633B846F1}">
                <asvg:svgBlip xmlns:asvg="http://schemas.microsoft.com/office/drawing/2016/SVG/main" r:embed="rId4"/>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grpSp>
        <p:nvGrpSpPr>
          <p:cNvPr id="6" name="Group 5">
            <a:extLst>
              <a:ext uri="{FF2B5EF4-FFF2-40B4-BE49-F238E27FC236}">
                <a16:creationId xmlns:a16="http://schemas.microsoft.com/office/drawing/2014/main" id="{1435D5F3-247C-44F8-B169-2FD7BF88242E}"/>
              </a:ext>
            </a:extLst>
          </p:cNvPr>
          <p:cNvGrpSpPr/>
          <p:nvPr/>
        </p:nvGrpSpPr>
        <p:grpSpPr>
          <a:xfrm>
            <a:off x="8595974" y="5632402"/>
            <a:ext cx="4272222" cy="1855316"/>
            <a:chOff x="7354241" y="5214337"/>
            <a:chExt cx="5742555" cy="2493844"/>
          </a:xfrm>
        </p:grpSpPr>
        <p:pic>
          <p:nvPicPr>
            <p:cNvPr id="7" name="Graphic 18">
              <a:extLst>
                <a:ext uri="{FF2B5EF4-FFF2-40B4-BE49-F238E27FC236}">
                  <a16:creationId xmlns:a16="http://schemas.microsoft.com/office/drawing/2014/main" id="{C19BEC7C-B39F-4035-8CAC-39818172EADB}"/>
                </a:ext>
              </a:extLst>
            </p:cNvPr>
            <p:cNvPicPr>
              <a:picLocks noChangeAspect="1"/>
            </p:cNvPicPr>
            <p:nvPr/>
          </p:nvPicPr>
          <p:blipFill>
            <a:blip r:embed="rId5">
              <a:extLst>
                <a:ext uri="{96DAC541-7B7A-43D3-8B79-37D633B846F1}">
                  <asvg:svgBlip xmlns:asvg="http://schemas.microsoft.com/office/drawing/2016/SVG/main" r:embed="rId6"/>
                </a:ext>
              </a:extLst>
            </a:blip>
            <a:srcRect t="38204"/>
            <a:stretch>
              <a:fillRect/>
            </a:stretch>
          </p:blipFill>
          <p:spPr>
            <a:xfrm rot="8817875">
              <a:off x="8096551" y="5214337"/>
              <a:ext cx="5000245" cy="2452325"/>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8" name="Graphic 20">
              <a:extLst>
                <a:ext uri="{FF2B5EF4-FFF2-40B4-BE49-F238E27FC236}">
                  <a16:creationId xmlns:a16="http://schemas.microsoft.com/office/drawing/2014/main" id="{913E0BCF-5969-45E0-9FE6-697FEFCBDFA3}"/>
                </a:ext>
              </a:extLst>
            </p:cNvPr>
            <p:cNvPicPr>
              <a:picLocks noChangeAspect="1"/>
            </p:cNvPicPr>
            <p:nvPr/>
          </p:nvPicPr>
          <p:blipFill>
            <a:blip r:embed="rId7">
              <a:extLst>
                <a:ext uri="{96DAC541-7B7A-43D3-8B79-37D633B846F1}">
                  <asvg:svgBlip xmlns:asvg="http://schemas.microsoft.com/office/drawing/2016/SVG/main" r:embed="rId8"/>
                </a:ext>
              </a:extLst>
            </a:blip>
            <a:srcRect t="11627" r="78187" b="14674"/>
            <a:stretch>
              <a:fillRect/>
            </a:stretch>
          </p:blipFill>
          <p:spPr>
            <a:xfrm rot="3952995">
              <a:off x="9075619" y="3939308"/>
              <a:ext cx="2047495" cy="5490251"/>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pSp>
      <p:grpSp>
        <p:nvGrpSpPr>
          <p:cNvPr id="27" name="Group 26"/>
          <p:cNvGrpSpPr/>
          <p:nvPr/>
        </p:nvGrpSpPr>
        <p:grpSpPr>
          <a:xfrm>
            <a:off x="1418645" y="2468304"/>
            <a:ext cx="4065802" cy="446808"/>
            <a:chOff x="1418645" y="2468304"/>
            <a:chExt cx="4065802" cy="446808"/>
          </a:xfrm>
        </p:grpSpPr>
        <p:sp>
          <p:nvSpPr>
            <p:cNvPr id="13" name="Google Shape;18244;p72"/>
            <p:cNvSpPr/>
            <p:nvPr/>
          </p:nvSpPr>
          <p:spPr>
            <a:xfrm>
              <a:off x="1418645" y="2468304"/>
              <a:ext cx="388952" cy="446808"/>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noFill/>
            <a:ln w="15875">
              <a:solidFill>
                <a:srgbClr val="E87051"/>
              </a:solidFill>
            </a:ln>
          </p:spPr>
          <p:txBody>
            <a:bodyPr spcFirstLastPara="1" wrap="square" lIns="121900" tIns="121900" rIns="121900" bIns="121900" anchor="ctr" anchorCtr="0">
              <a:noAutofit/>
            </a:bodyPr>
            <a:lstStyle/>
            <a:p>
              <a:r>
                <a:rPr lang="en-US" sz="2400" dirty="0"/>
                <a:t> </a:t>
              </a:r>
              <a:endParaRPr sz="2400" dirty="0"/>
            </a:p>
          </p:txBody>
        </p:sp>
        <p:sp>
          <p:nvSpPr>
            <p:cNvPr id="14" name="Rectangle 13">
              <a:extLst>
                <a:ext uri="{FF2B5EF4-FFF2-40B4-BE49-F238E27FC236}">
                  <a16:creationId xmlns:a16="http://schemas.microsoft.com/office/drawing/2014/main" id="{D915D4EC-60DF-4C8B-B5A8-46DA284E5802}"/>
                </a:ext>
              </a:extLst>
            </p:cNvPr>
            <p:cNvSpPr/>
            <p:nvPr/>
          </p:nvSpPr>
          <p:spPr>
            <a:xfrm>
              <a:off x="1966014" y="2551736"/>
              <a:ext cx="3518433" cy="290208"/>
            </a:xfrm>
            <a:prstGeom prst="rect">
              <a:avLst/>
            </a:prstGeom>
          </p:spPr>
          <p:txBody>
            <a:bodyPr wrap="square">
              <a:spAutoFit/>
            </a:bodyPr>
            <a:lstStyle/>
            <a:p>
              <a:pPr>
                <a:lnSpc>
                  <a:spcPts val="1600"/>
                </a:lnSpc>
              </a:pPr>
              <a:r>
                <a:rPr lang="en-US" sz="1200" dirty="0">
                  <a:solidFill>
                    <a:srgbClr val="242725"/>
                  </a:solidFill>
                </a:rPr>
                <a:t>Secure payment option for both parties</a:t>
              </a:r>
            </a:p>
          </p:txBody>
        </p:sp>
      </p:grpSp>
      <p:grpSp>
        <p:nvGrpSpPr>
          <p:cNvPr id="20" name="Group 19"/>
          <p:cNvGrpSpPr/>
          <p:nvPr/>
        </p:nvGrpSpPr>
        <p:grpSpPr>
          <a:xfrm>
            <a:off x="1453482" y="3353410"/>
            <a:ext cx="4030965" cy="598786"/>
            <a:chOff x="1453482" y="3447516"/>
            <a:chExt cx="4030965" cy="598786"/>
          </a:xfrm>
        </p:grpSpPr>
        <p:sp>
          <p:nvSpPr>
            <p:cNvPr id="18" name="Rectangle 17">
              <a:extLst>
                <a:ext uri="{FF2B5EF4-FFF2-40B4-BE49-F238E27FC236}">
                  <a16:creationId xmlns:a16="http://schemas.microsoft.com/office/drawing/2014/main" id="{D915D4EC-60DF-4C8B-B5A8-46DA284E5802}"/>
                </a:ext>
              </a:extLst>
            </p:cNvPr>
            <p:cNvSpPr/>
            <p:nvPr/>
          </p:nvSpPr>
          <p:spPr>
            <a:xfrm>
              <a:off x="1966014" y="3601805"/>
              <a:ext cx="3518433" cy="290208"/>
            </a:xfrm>
            <a:prstGeom prst="rect">
              <a:avLst/>
            </a:prstGeom>
          </p:spPr>
          <p:txBody>
            <a:bodyPr wrap="square">
              <a:spAutoFit/>
            </a:bodyPr>
            <a:lstStyle/>
            <a:p>
              <a:pPr>
                <a:lnSpc>
                  <a:spcPts val="1600"/>
                </a:lnSpc>
              </a:pPr>
              <a:r>
                <a:rPr lang="en-US" sz="1200" dirty="0">
                  <a:solidFill>
                    <a:srgbClr val="242725"/>
                  </a:solidFill>
                </a:rPr>
                <a:t>Multiple funding and disbursement options</a:t>
              </a:r>
            </a:p>
          </p:txBody>
        </p:sp>
        <p:pic>
          <p:nvPicPr>
            <p:cNvPr id="19" name="Graphic 11">
              <a:extLst>
                <a:ext uri="{FF2B5EF4-FFF2-40B4-BE49-F238E27FC236}">
                  <a16:creationId xmlns:a16="http://schemas.microsoft.com/office/drawing/2014/main" id="{4BD48A8E-6EA9-42F3-A839-1BB9B1E0526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53482" y="3447516"/>
              <a:ext cx="532919" cy="598786"/>
            </a:xfrm>
            <a:prstGeom prst="rect">
              <a:avLst/>
            </a:prstGeom>
          </p:spPr>
        </p:pic>
      </p:grpSp>
      <p:grpSp>
        <p:nvGrpSpPr>
          <p:cNvPr id="21" name="Group 20"/>
          <p:cNvGrpSpPr/>
          <p:nvPr/>
        </p:nvGrpSpPr>
        <p:grpSpPr>
          <a:xfrm>
            <a:off x="1453482" y="4390494"/>
            <a:ext cx="4030965" cy="532919"/>
            <a:chOff x="1453482" y="3522364"/>
            <a:chExt cx="4030965" cy="532919"/>
          </a:xfrm>
        </p:grpSpPr>
        <p:sp>
          <p:nvSpPr>
            <p:cNvPr id="22" name="Rectangle 21">
              <a:extLst>
                <a:ext uri="{FF2B5EF4-FFF2-40B4-BE49-F238E27FC236}">
                  <a16:creationId xmlns:a16="http://schemas.microsoft.com/office/drawing/2014/main" id="{D915D4EC-60DF-4C8B-B5A8-46DA284E5802}"/>
                </a:ext>
              </a:extLst>
            </p:cNvPr>
            <p:cNvSpPr/>
            <p:nvPr/>
          </p:nvSpPr>
          <p:spPr>
            <a:xfrm>
              <a:off x="1966014" y="3541127"/>
              <a:ext cx="3518433" cy="495392"/>
            </a:xfrm>
            <a:prstGeom prst="rect">
              <a:avLst/>
            </a:prstGeom>
          </p:spPr>
          <p:txBody>
            <a:bodyPr wrap="square">
              <a:spAutoFit/>
            </a:bodyPr>
            <a:lstStyle/>
            <a:p>
              <a:pPr>
                <a:lnSpc>
                  <a:spcPts val="1600"/>
                </a:lnSpc>
              </a:pPr>
              <a:r>
                <a:rPr lang="en-US" sz="1200" dirty="0">
                  <a:solidFill>
                    <a:srgbClr val="242725"/>
                  </a:solidFill>
                </a:rPr>
                <a:t>Money back guaranty to withdraw from the contract</a:t>
              </a:r>
            </a:p>
          </p:txBody>
        </p:sp>
        <p:pic>
          <p:nvPicPr>
            <p:cNvPr id="23" name="Graphic 11">
              <a:extLst>
                <a:ext uri="{FF2B5EF4-FFF2-40B4-BE49-F238E27FC236}">
                  <a16:creationId xmlns:a16="http://schemas.microsoft.com/office/drawing/2014/main" id="{4BD48A8E-6EA9-42F3-A839-1BB9B1E052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53482" y="3522364"/>
              <a:ext cx="532919" cy="532919"/>
            </a:xfrm>
            <a:prstGeom prst="rect">
              <a:avLst/>
            </a:prstGeom>
          </p:spPr>
        </p:pic>
      </p:grpSp>
      <p:grpSp>
        <p:nvGrpSpPr>
          <p:cNvPr id="24" name="Group 23"/>
          <p:cNvGrpSpPr/>
          <p:nvPr/>
        </p:nvGrpSpPr>
        <p:grpSpPr>
          <a:xfrm>
            <a:off x="1453482" y="5361711"/>
            <a:ext cx="4030965" cy="532919"/>
            <a:chOff x="1453482" y="3522364"/>
            <a:chExt cx="4030965" cy="532919"/>
          </a:xfrm>
        </p:grpSpPr>
        <p:sp>
          <p:nvSpPr>
            <p:cNvPr id="25" name="Rectangle 24">
              <a:extLst>
                <a:ext uri="{FF2B5EF4-FFF2-40B4-BE49-F238E27FC236}">
                  <a16:creationId xmlns:a16="http://schemas.microsoft.com/office/drawing/2014/main" id="{D915D4EC-60DF-4C8B-B5A8-46DA284E5802}"/>
                </a:ext>
              </a:extLst>
            </p:cNvPr>
            <p:cNvSpPr/>
            <p:nvPr/>
          </p:nvSpPr>
          <p:spPr>
            <a:xfrm>
              <a:off x="1966014" y="3541127"/>
              <a:ext cx="3518433" cy="495392"/>
            </a:xfrm>
            <a:prstGeom prst="rect">
              <a:avLst/>
            </a:prstGeom>
          </p:spPr>
          <p:txBody>
            <a:bodyPr wrap="square">
              <a:spAutoFit/>
            </a:bodyPr>
            <a:lstStyle/>
            <a:p>
              <a:pPr>
                <a:lnSpc>
                  <a:spcPts val="1600"/>
                </a:lnSpc>
              </a:pPr>
              <a:r>
                <a:rPr lang="en-US" sz="1200" dirty="0">
                  <a:solidFill>
                    <a:srgbClr val="242725"/>
                  </a:solidFill>
                </a:rPr>
                <a:t>The verified process follows the compliance rules</a:t>
              </a:r>
            </a:p>
          </p:txBody>
        </p:sp>
        <p:pic>
          <p:nvPicPr>
            <p:cNvPr id="26" name="Graphic 11">
              <a:extLst>
                <a:ext uri="{FF2B5EF4-FFF2-40B4-BE49-F238E27FC236}">
                  <a16:creationId xmlns:a16="http://schemas.microsoft.com/office/drawing/2014/main" id="{4BD48A8E-6EA9-42F3-A839-1BB9B1E0526A}"/>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453482" y="3522364"/>
              <a:ext cx="532919" cy="532919"/>
            </a:xfrm>
            <a:prstGeom prst="rect">
              <a:avLst/>
            </a:prstGeom>
          </p:spPr>
        </p:pic>
      </p:grpSp>
    </p:spTree>
    <p:extLst>
      <p:ext uri="{BB962C8B-B14F-4D97-AF65-F5344CB8AC3E}">
        <p14:creationId xmlns:p14="http://schemas.microsoft.com/office/powerpoint/2010/main" val="534882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074FD675-9490-4E0F-81F2-A198E23D297F}"/>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8817875">
            <a:off x="3756724" y="3457856"/>
            <a:ext cx="10297565" cy="5050347"/>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7" name="Picture Placeholder 16">
            <a:extLst>
              <a:ext uri="{FF2B5EF4-FFF2-40B4-BE49-F238E27FC236}">
                <a16:creationId xmlns:a16="http://schemas.microsoft.com/office/drawing/2014/main" id="{77088253-07C4-4F49-B83B-93DC286FD615}"/>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7729" r="7729"/>
          <a:stretch>
            <a:fillRect/>
          </a:stretch>
        </p:blipFill>
        <p:spPr/>
      </p:pic>
      <p:sp>
        <p:nvSpPr>
          <p:cNvPr id="4" name="Rectangle 3">
            <a:extLst>
              <a:ext uri="{FF2B5EF4-FFF2-40B4-BE49-F238E27FC236}">
                <a16:creationId xmlns:a16="http://schemas.microsoft.com/office/drawing/2014/main" id="{D915D4EC-60DF-4C8B-B5A8-46DA284E5802}"/>
              </a:ext>
            </a:extLst>
          </p:cNvPr>
          <p:cNvSpPr/>
          <p:nvPr/>
        </p:nvSpPr>
        <p:spPr>
          <a:xfrm>
            <a:off x="1357687" y="2562092"/>
            <a:ext cx="3138114" cy="1791965"/>
          </a:xfrm>
          <a:prstGeom prst="rect">
            <a:avLst/>
          </a:prstGeom>
        </p:spPr>
        <p:txBody>
          <a:bodyPr wrap="square">
            <a:spAutoFit/>
          </a:bodyPr>
          <a:lstStyle/>
          <a:p>
            <a:pPr>
              <a:lnSpc>
                <a:spcPct val="150000"/>
              </a:lnSpc>
            </a:pPr>
            <a:r>
              <a:rPr lang="en-US" sz="1500" b="1" dirty="0">
                <a:solidFill>
                  <a:srgbClr val="E87051"/>
                </a:solidFill>
              </a:rPr>
              <a:t>Direct competitors, none.</a:t>
            </a:r>
            <a:r>
              <a:rPr lang="en-US" sz="1500" dirty="0">
                <a:solidFill>
                  <a:srgbClr val="E87051"/>
                </a:solidFill>
              </a:rPr>
              <a:t> </a:t>
            </a:r>
            <a:r>
              <a:rPr lang="en-US" sz="1500" dirty="0">
                <a:solidFill>
                  <a:srgbClr val="242725"/>
                </a:solidFill>
              </a:rPr>
              <a:t>Carsemba doesn’t have a direct competitor because no</a:t>
            </a:r>
          </a:p>
          <a:p>
            <a:pPr>
              <a:lnSpc>
                <a:spcPct val="150000"/>
              </a:lnSpc>
            </a:pPr>
            <a:r>
              <a:rPr lang="en-US" sz="1500" dirty="0">
                <a:solidFill>
                  <a:srgbClr val="242725"/>
                </a:solidFill>
              </a:rPr>
              <a:t>one is doing what we’re getting ready to do</a:t>
            </a:r>
          </a:p>
        </p:txBody>
      </p:sp>
      <p:sp>
        <p:nvSpPr>
          <p:cNvPr id="5" name="Rectangle: Rounded Corners 4">
            <a:extLst>
              <a:ext uri="{FF2B5EF4-FFF2-40B4-BE49-F238E27FC236}">
                <a16:creationId xmlns:a16="http://schemas.microsoft.com/office/drawing/2014/main" id="{343B1051-D042-4F7D-BE7B-29C0B2963D02}"/>
              </a:ext>
            </a:extLst>
          </p:cNvPr>
          <p:cNvSpPr/>
          <p:nvPr/>
        </p:nvSpPr>
        <p:spPr>
          <a:xfrm>
            <a:off x="1466850" y="2304233"/>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CEF721C9-9820-4BE3-9972-4082B4C9E59B}"/>
              </a:ext>
            </a:extLst>
          </p:cNvPr>
          <p:cNvSpPr/>
          <p:nvPr/>
        </p:nvSpPr>
        <p:spPr>
          <a:xfrm>
            <a:off x="1357685" y="1553704"/>
            <a:ext cx="3709615" cy="684803"/>
          </a:xfrm>
          <a:prstGeom prst="rect">
            <a:avLst/>
          </a:prstGeom>
        </p:spPr>
        <p:txBody>
          <a:bodyPr wrap="square">
            <a:spAutoFit/>
          </a:bodyPr>
          <a:lstStyle/>
          <a:p>
            <a:pPr>
              <a:lnSpc>
                <a:spcPct val="150000"/>
              </a:lnSpc>
            </a:pPr>
            <a:r>
              <a:rPr lang="en-US" sz="2800" dirty="0">
                <a:solidFill>
                  <a:srgbClr val="455A64"/>
                </a:solidFill>
                <a:latin typeface="+mj-lt"/>
              </a:rPr>
              <a:t>Competitors</a:t>
            </a:r>
          </a:p>
        </p:txBody>
      </p:sp>
      <p:sp>
        <p:nvSpPr>
          <p:cNvPr id="11" name="Freeform: Shape 10">
            <a:extLst>
              <a:ext uri="{FF2B5EF4-FFF2-40B4-BE49-F238E27FC236}">
                <a16:creationId xmlns:a16="http://schemas.microsoft.com/office/drawing/2014/main" id="{374E849B-5645-4C57-AB21-2768B49BFCEF}"/>
              </a:ext>
            </a:extLst>
          </p:cNvPr>
          <p:cNvSpPr/>
          <p:nvPr/>
        </p:nvSpPr>
        <p:spPr>
          <a:xfrm rot="3691497">
            <a:off x="5122203" y="1260426"/>
            <a:ext cx="7127709" cy="6891482"/>
          </a:xfrm>
          <a:custGeom>
            <a:avLst/>
            <a:gdLst>
              <a:gd name="connsiteX0" fmla="*/ 425793 w 7127709"/>
              <a:gd name="connsiteY0" fmla="*/ 2003990 h 6891482"/>
              <a:gd name="connsiteX1" fmla="*/ 1251425 w 7127709"/>
              <a:gd name="connsiteY1" fmla="*/ 1058851 h 6891482"/>
              <a:gd name="connsiteX2" fmla="*/ 3592049 w 7127709"/>
              <a:gd name="connsiteY2" fmla="*/ 326837 h 6891482"/>
              <a:gd name="connsiteX3" fmla="*/ 4490549 w 7127709"/>
              <a:gd name="connsiteY3" fmla="*/ 49431 h 6891482"/>
              <a:gd name="connsiteX4" fmla="*/ 4567907 w 7127709"/>
              <a:gd name="connsiteY4" fmla="*/ 0 h 6891482"/>
              <a:gd name="connsiteX5" fmla="*/ 7127709 w 7127709"/>
              <a:gd name="connsiteY5" fmla="*/ 1388417 h 6891482"/>
              <a:gd name="connsiteX6" fmla="*/ 4249574 w 7127709"/>
              <a:gd name="connsiteY6" fmla="*/ 6694790 h 6891482"/>
              <a:gd name="connsiteX7" fmla="*/ 4092208 w 7127709"/>
              <a:gd name="connsiteY7" fmla="*/ 6748297 h 6891482"/>
              <a:gd name="connsiteX8" fmla="*/ 2200960 w 7127709"/>
              <a:gd name="connsiteY8" fmla="*/ 6728708 h 6891482"/>
              <a:gd name="connsiteX9" fmla="*/ 11430 w 7127709"/>
              <a:gd name="connsiteY9" fmla="*/ 3489348 h 6891482"/>
              <a:gd name="connsiteX10" fmla="*/ 425793 w 7127709"/>
              <a:gd name="connsiteY10" fmla="*/ 2003990 h 689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27709" h="6891482">
                <a:moveTo>
                  <a:pt x="425793" y="2003990"/>
                </a:moveTo>
                <a:cubicBezTo>
                  <a:pt x="638266" y="1616003"/>
                  <a:pt x="919284" y="1318052"/>
                  <a:pt x="1251425" y="1058851"/>
                </a:cubicBezTo>
                <a:cubicBezTo>
                  <a:pt x="1915709" y="541752"/>
                  <a:pt x="2665960" y="470114"/>
                  <a:pt x="3592049" y="326837"/>
                </a:cubicBezTo>
                <a:cubicBezTo>
                  <a:pt x="3939332" y="273108"/>
                  <a:pt x="4242289" y="191721"/>
                  <a:pt x="4490549" y="49431"/>
                </a:cubicBezTo>
                <a:lnTo>
                  <a:pt x="4567907" y="0"/>
                </a:lnTo>
                <a:lnTo>
                  <a:pt x="7127709" y="1388417"/>
                </a:lnTo>
                <a:lnTo>
                  <a:pt x="4249574" y="6694790"/>
                </a:lnTo>
                <a:lnTo>
                  <a:pt x="4092208" y="6748297"/>
                </a:lnTo>
                <a:cubicBezTo>
                  <a:pt x="3501183" y="6927087"/>
                  <a:pt x="2873385" y="6957788"/>
                  <a:pt x="2200960" y="6728708"/>
                </a:cubicBezTo>
                <a:cubicBezTo>
                  <a:pt x="663990" y="6205096"/>
                  <a:pt x="-104495" y="4728042"/>
                  <a:pt x="11430" y="3489348"/>
                </a:cubicBezTo>
                <a:cubicBezTo>
                  <a:pt x="69391" y="2870002"/>
                  <a:pt x="213320" y="2391978"/>
                  <a:pt x="425793" y="2003990"/>
                </a:cubicBezTo>
                <a:close/>
              </a:path>
            </a:pathLst>
          </a:custGeom>
          <a:solidFill>
            <a:srgbClr val="E87051">
              <a:alpha val="68000"/>
            </a:srgbClr>
          </a:solidFill>
          <a:ln w="8659" cap="flat">
            <a:noFill/>
            <a:prstDash val="solid"/>
            <a:miter/>
          </a:ln>
        </p:spPr>
        <p:txBody>
          <a:bodyPr rtlCol="0" anchor="ctr"/>
          <a:lstStyle/>
          <a:p>
            <a:endParaRPr lang="fr-FR" dirty="0"/>
          </a:p>
        </p:txBody>
      </p:sp>
      <p:pic>
        <p:nvPicPr>
          <p:cNvPr id="21" name="Graphic 20">
            <a:extLst>
              <a:ext uri="{FF2B5EF4-FFF2-40B4-BE49-F238E27FC236}">
                <a16:creationId xmlns:a16="http://schemas.microsoft.com/office/drawing/2014/main" id="{696A5CC5-B100-4A6F-8C02-C66553FFD2C6}"/>
              </a:ext>
            </a:extLst>
          </p:cNvPr>
          <p:cNvPicPr>
            <a:picLocks noChangeAspect="1"/>
          </p:cNvPicPr>
          <p:nvPr/>
        </p:nvPicPr>
        <p:blipFill>
          <a:blip r:embed="rId5">
            <a:extLst>
              <a:ext uri="{96DAC541-7B7A-43D3-8B79-37D633B846F1}">
                <asvg:svgBlip xmlns:asvg="http://schemas.microsoft.com/office/drawing/2016/SVG/main" r:embed="rId6"/>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sp>
        <p:nvSpPr>
          <p:cNvPr id="12" name="Rectangle 11">
            <a:extLst>
              <a:ext uri="{FF2B5EF4-FFF2-40B4-BE49-F238E27FC236}">
                <a16:creationId xmlns:a16="http://schemas.microsoft.com/office/drawing/2014/main" id="{D6B6E45E-C81A-479D-8F42-4283C52D9520}"/>
              </a:ext>
            </a:extLst>
          </p:cNvPr>
          <p:cNvSpPr/>
          <p:nvPr/>
        </p:nvSpPr>
        <p:spPr>
          <a:xfrm>
            <a:off x="1357687" y="4565886"/>
            <a:ext cx="2762570" cy="1131079"/>
          </a:xfrm>
          <a:prstGeom prst="rect">
            <a:avLst/>
          </a:prstGeom>
        </p:spPr>
        <p:txBody>
          <a:bodyPr wrap="square">
            <a:spAutoFit/>
          </a:bodyPr>
          <a:lstStyle/>
          <a:p>
            <a:pPr>
              <a:lnSpc>
                <a:spcPct val="150000"/>
              </a:lnSpc>
            </a:pPr>
            <a:r>
              <a:rPr lang="en-US" sz="1500" b="1" dirty="0">
                <a:solidFill>
                  <a:srgbClr val="E87051"/>
                </a:solidFill>
              </a:rPr>
              <a:t>Indirect competitors: </a:t>
            </a:r>
            <a:r>
              <a:rPr lang="en-US" sz="1500" dirty="0">
                <a:solidFill>
                  <a:srgbClr val="242725"/>
                </a:solidFill>
              </a:rPr>
              <a:t>Carvana, Carfax, Vroom, Craigslist, Offer up, etc...</a:t>
            </a:r>
          </a:p>
        </p:txBody>
      </p:sp>
    </p:spTree>
    <p:extLst>
      <p:ext uri="{BB962C8B-B14F-4D97-AF65-F5344CB8AC3E}">
        <p14:creationId xmlns:p14="http://schemas.microsoft.com/office/powerpoint/2010/main" val="751264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20C3A6-85C3-4FB3-86CE-20D26F416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6612681C-0659-4C4A-BEED-0CB81A11E6E7}"/>
              </a:ext>
            </a:extLst>
          </p:cNvPr>
          <p:cNvSpPr/>
          <p:nvPr/>
        </p:nvSpPr>
        <p:spPr>
          <a:xfrm>
            <a:off x="0" y="0"/>
            <a:ext cx="12192000" cy="6858000"/>
          </a:xfrm>
          <a:prstGeom prst="rect">
            <a:avLst/>
          </a:prstGeom>
          <a:gradFill>
            <a:gsLst>
              <a:gs pos="0">
                <a:srgbClr val="344A55">
                  <a:alpha val="65000"/>
                </a:srgbClr>
              </a:gs>
              <a:gs pos="100000">
                <a:srgbClr val="344A55"/>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Freeform: Shape 12">
            <a:extLst>
              <a:ext uri="{FF2B5EF4-FFF2-40B4-BE49-F238E27FC236}">
                <a16:creationId xmlns:a16="http://schemas.microsoft.com/office/drawing/2014/main" id="{50A0F8F8-411A-42E3-A913-B819145F5BE1}"/>
              </a:ext>
            </a:extLst>
          </p:cNvPr>
          <p:cNvSpPr/>
          <p:nvPr/>
        </p:nvSpPr>
        <p:spPr>
          <a:xfrm>
            <a:off x="-1" y="0"/>
            <a:ext cx="5805715" cy="6858000"/>
          </a:xfrm>
          <a:custGeom>
            <a:avLst/>
            <a:gdLst>
              <a:gd name="connsiteX0" fmla="*/ 0 w 5805715"/>
              <a:gd name="connsiteY0" fmla="*/ 0 h 6858000"/>
              <a:gd name="connsiteX1" fmla="*/ 4291507 w 5805715"/>
              <a:gd name="connsiteY1" fmla="*/ 0 h 6858000"/>
              <a:gd name="connsiteX2" fmla="*/ 4446642 w 5805715"/>
              <a:gd name="connsiteY2" fmla="*/ 147907 h 6858000"/>
              <a:gd name="connsiteX3" fmla="*/ 5805715 w 5805715"/>
              <a:gd name="connsiteY3" fmla="*/ 3429000 h 6858000"/>
              <a:gd name="connsiteX4" fmla="*/ 4446642 w 5805715"/>
              <a:gd name="connsiteY4" fmla="*/ 6710094 h 6858000"/>
              <a:gd name="connsiteX5" fmla="*/ 4291507 w 5805715"/>
              <a:gd name="connsiteY5" fmla="*/ 6858000 h 6858000"/>
              <a:gd name="connsiteX6" fmla="*/ 0 w 58057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715" h="6858000">
                <a:moveTo>
                  <a:pt x="0" y="0"/>
                </a:moveTo>
                <a:lnTo>
                  <a:pt x="4291507" y="0"/>
                </a:lnTo>
                <a:lnTo>
                  <a:pt x="4446642" y="147907"/>
                </a:lnTo>
                <a:cubicBezTo>
                  <a:pt x="5286347" y="987612"/>
                  <a:pt x="5805715" y="2147654"/>
                  <a:pt x="5805715" y="3429000"/>
                </a:cubicBezTo>
                <a:cubicBezTo>
                  <a:pt x="5805715" y="4710347"/>
                  <a:pt x="5286347" y="5870389"/>
                  <a:pt x="4446642" y="6710094"/>
                </a:cubicBezTo>
                <a:lnTo>
                  <a:pt x="4291507" y="6858000"/>
                </a:lnTo>
                <a:lnTo>
                  <a:pt x="0" y="6858000"/>
                </a:lnTo>
                <a:close/>
              </a:path>
            </a:pathLst>
          </a:custGeom>
          <a:solidFill>
            <a:srgbClr val="455A6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dirty="0"/>
          </a:p>
        </p:txBody>
      </p:sp>
      <p:sp>
        <p:nvSpPr>
          <p:cNvPr id="6" name="Rectangle 5">
            <a:extLst>
              <a:ext uri="{FF2B5EF4-FFF2-40B4-BE49-F238E27FC236}">
                <a16:creationId xmlns:a16="http://schemas.microsoft.com/office/drawing/2014/main" id="{57BAA5DE-1FFF-439E-B134-86C858D64309}"/>
              </a:ext>
            </a:extLst>
          </p:cNvPr>
          <p:cNvSpPr/>
          <p:nvPr/>
        </p:nvSpPr>
        <p:spPr>
          <a:xfrm>
            <a:off x="6464410" y="1778540"/>
            <a:ext cx="3709615" cy="938719"/>
          </a:xfrm>
          <a:prstGeom prst="rect">
            <a:avLst/>
          </a:prstGeom>
        </p:spPr>
        <p:txBody>
          <a:bodyPr wrap="square">
            <a:spAutoFit/>
          </a:bodyPr>
          <a:lstStyle/>
          <a:p>
            <a:pPr>
              <a:lnSpc>
                <a:spcPct val="150000"/>
              </a:lnSpc>
            </a:pPr>
            <a:r>
              <a:rPr lang="en-US" sz="4000" dirty="0">
                <a:solidFill>
                  <a:srgbClr val="E87051"/>
                </a:solidFill>
                <a:latin typeface="+mj-lt"/>
              </a:rPr>
              <a:t>Our mission</a:t>
            </a:r>
          </a:p>
        </p:txBody>
      </p:sp>
      <p:sp>
        <p:nvSpPr>
          <p:cNvPr id="7" name="Rectangle 6">
            <a:extLst>
              <a:ext uri="{FF2B5EF4-FFF2-40B4-BE49-F238E27FC236}">
                <a16:creationId xmlns:a16="http://schemas.microsoft.com/office/drawing/2014/main" id="{11081143-86BC-4685-827A-6DCB93532A44}"/>
              </a:ext>
            </a:extLst>
          </p:cNvPr>
          <p:cNvSpPr/>
          <p:nvPr/>
        </p:nvSpPr>
        <p:spPr>
          <a:xfrm>
            <a:off x="6464410" y="2717258"/>
            <a:ext cx="3709615" cy="2001830"/>
          </a:xfrm>
          <a:prstGeom prst="rect">
            <a:avLst/>
          </a:prstGeom>
        </p:spPr>
        <p:txBody>
          <a:bodyPr wrap="square">
            <a:spAutoFit/>
          </a:bodyPr>
          <a:lstStyle/>
          <a:p>
            <a:pPr>
              <a:lnSpc>
                <a:spcPct val="150000"/>
              </a:lnSpc>
            </a:pPr>
            <a:r>
              <a:rPr lang="en-US" sz="1400" b="1" i="1" dirty="0">
                <a:solidFill>
                  <a:schemeClr val="bg1"/>
                </a:solidFill>
              </a:rPr>
              <a:t>To transform the selling and buying car management experience, for our customers, driven by close, clear and strong relationship with them, combined with the secure, confident and simple methodologies used in the company.</a:t>
            </a:r>
          </a:p>
        </p:txBody>
      </p:sp>
      <p:sp>
        <p:nvSpPr>
          <p:cNvPr id="8" name="Rectangle: Rounded Corners 7">
            <a:extLst>
              <a:ext uri="{FF2B5EF4-FFF2-40B4-BE49-F238E27FC236}">
                <a16:creationId xmlns:a16="http://schemas.microsoft.com/office/drawing/2014/main" id="{C622A56C-8045-4C0B-A5BB-B7BF8EBEA3B6}"/>
              </a:ext>
            </a:extLst>
          </p:cNvPr>
          <p:cNvSpPr/>
          <p:nvPr/>
        </p:nvSpPr>
        <p:spPr>
          <a:xfrm>
            <a:off x="6568813" y="2645776"/>
            <a:ext cx="676275" cy="62524"/>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 name="Graphic 1">
            <a:extLst>
              <a:ext uri="{FF2B5EF4-FFF2-40B4-BE49-F238E27FC236}">
                <a16:creationId xmlns:a16="http://schemas.microsoft.com/office/drawing/2014/main" id="{0A34D496-4453-472B-8E5A-3456116DFF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4200" y="2247900"/>
            <a:ext cx="2362200" cy="2362200"/>
          </a:xfrm>
          <a:prstGeom prst="rect">
            <a:avLst/>
          </a:prstGeom>
        </p:spPr>
      </p:pic>
    </p:spTree>
    <p:extLst>
      <p:ext uri="{BB962C8B-B14F-4D97-AF65-F5344CB8AC3E}">
        <p14:creationId xmlns:p14="http://schemas.microsoft.com/office/powerpoint/2010/main" val="2091994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Rounded Corners 59">
            <a:extLst>
              <a:ext uri="{FF2B5EF4-FFF2-40B4-BE49-F238E27FC236}">
                <a16:creationId xmlns:a16="http://schemas.microsoft.com/office/drawing/2014/main" id="{5572D188-FACF-45E2-9E7B-CC5F35D5AA23}"/>
              </a:ext>
            </a:extLst>
          </p:cNvPr>
          <p:cNvSpPr/>
          <p:nvPr/>
        </p:nvSpPr>
        <p:spPr>
          <a:xfrm>
            <a:off x="5633416" y="1315820"/>
            <a:ext cx="5160691" cy="4703979"/>
          </a:xfrm>
          <a:prstGeom prst="roundRect">
            <a:avLst>
              <a:gd name="adj" fmla="val 12877"/>
            </a:avLst>
          </a:prstGeom>
          <a:solidFill>
            <a:srgbClr val="344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Rectangle: Rounded Corners 2">
            <a:extLst>
              <a:ext uri="{FF2B5EF4-FFF2-40B4-BE49-F238E27FC236}">
                <a16:creationId xmlns:a16="http://schemas.microsoft.com/office/drawing/2014/main" id="{10AEDC02-2A82-45DF-A243-6C4DD42EE955}"/>
              </a:ext>
            </a:extLst>
          </p:cNvPr>
          <p:cNvSpPr/>
          <p:nvPr/>
        </p:nvSpPr>
        <p:spPr>
          <a:xfrm>
            <a:off x="1423615" y="3052634"/>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5C8AD308-EBD8-4754-9157-979174871B21}"/>
              </a:ext>
            </a:extLst>
          </p:cNvPr>
          <p:cNvSpPr/>
          <p:nvPr/>
        </p:nvSpPr>
        <p:spPr>
          <a:xfrm>
            <a:off x="1314450" y="2340205"/>
            <a:ext cx="4629150" cy="684803"/>
          </a:xfrm>
          <a:prstGeom prst="rect">
            <a:avLst/>
          </a:prstGeom>
        </p:spPr>
        <p:txBody>
          <a:bodyPr wrap="square">
            <a:spAutoFit/>
          </a:bodyPr>
          <a:lstStyle/>
          <a:p>
            <a:pPr>
              <a:lnSpc>
                <a:spcPct val="150000"/>
              </a:lnSpc>
            </a:pPr>
            <a:r>
              <a:rPr lang="en-US" sz="2800" dirty="0">
                <a:solidFill>
                  <a:srgbClr val="455A64"/>
                </a:solidFill>
                <a:latin typeface="+mj-lt"/>
              </a:rPr>
              <a:t>Our vision</a:t>
            </a:r>
          </a:p>
        </p:txBody>
      </p:sp>
      <p:sp>
        <p:nvSpPr>
          <p:cNvPr id="5" name="Rectangle 4">
            <a:extLst>
              <a:ext uri="{FF2B5EF4-FFF2-40B4-BE49-F238E27FC236}">
                <a16:creationId xmlns:a16="http://schemas.microsoft.com/office/drawing/2014/main" id="{9CDF4682-7CE3-4518-BB98-104BE84B9E8D}"/>
              </a:ext>
            </a:extLst>
          </p:cNvPr>
          <p:cNvSpPr/>
          <p:nvPr/>
        </p:nvSpPr>
        <p:spPr>
          <a:xfrm>
            <a:off x="1314453" y="3262867"/>
            <a:ext cx="3667122" cy="2324995"/>
          </a:xfrm>
          <a:prstGeom prst="rect">
            <a:avLst/>
          </a:prstGeom>
        </p:spPr>
        <p:txBody>
          <a:bodyPr wrap="square">
            <a:spAutoFit/>
          </a:bodyPr>
          <a:lstStyle/>
          <a:p>
            <a:pPr>
              <a:lnSpc>
                <a:spcPct val="150000"/>
              </a:lnSpc>
            </a:pPr>
            <a:r>
              <a:rPr lang="en-US" sz="1400" dirty="0">
                <a:solidFill>
                  <a:srgbClr val="242725"/>
                </a:solidFill>
              </a:rPr>
              <a:t>Keep growing as transformers of the car selling sector and lead the transactions platforms. Being aware of the current context and becoming their first payment option for customers and reference in the market, leading the top minds of our customer’s choices.</a:t>
            </a:r>
          </a:p>
        </p:txBody>
      </p:sp>
      <p:pic>
        <p:nvPicPr>
          <p:cNvPr id="6" name="Graphic 5">
            <a:extLst>
              <a:ext uri="{FF2B5EF4-FFF2-40B4-BE49-F238E27FC236}">
                <a16:creationId xmlns:a16="http://schemas.microsoft.com/office/drawing/2014/main" id="{DDC8BA15-A3BB-4C31-8B96-BF8C26826AB0}"/>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grpSp>
        <p:nvGrpSpPr>
          <p:cNvPr id="7" name="Group 6">
            <a:extLst>
              <a:ext uri="{FF2B5EF4-FFF2-40B4-BE49-F238E27FC236}">
                <a16:creationId xmlns:a16="http://schemas.microsoft.com/office/drawing/2014/main" id="{EA9D43E8-81A8-4828-91A2-BC77C839A7B8}"/>
              </a:ext>
            </a:extLst>
          </p:cNvPr>
          <p:cNvGrpSpPr/>
          <p:nvPr/>
        </p:nvGrpSpPr>
        <p:grpSpPr>
          <a:xfrm>
            <a:off x="8595974" y="5632402"/>
            <a:ext cx="4272222" cy="1855316"/>
            <a:chOff x="7354241" y="5214337"/>
            <a:chExt cx="5742555" cy="2493844"/>
          </a:xfrm>
        </p:grpSpPr>
        <p:pic>
          <p:nvPicPr>
            <p:cNvPr id="8" name="Graphic 7">
              <a:extLst>
                <a:ext uri="{FF2B5EF4-FFF2-40B4-BE49-F238E27FC236}">
                  <a16:creationId xmlns:a16="http://schemas.microsoft.com/office/drawing/2014/main" id="{84AE9CFC-4A3E-4545-8B70-1392C219B8ED}"/>
                </a:ext>
              </a:extLst>
            </p:cNvPr>
            <p:cNvPicPr>
              <a:picLocks noChangeAspect="1"/>
            </p:cNvPicPr>
            <p:nvPr/>
          </p:nvPicPr>
          <p:blipFill>
            <a:blip r:embed="rId4">
              <a:extLst>
                <a:ext uri="{96DAC541-7B7A-43D3-8B79-37D633B846F1}">
                  <asvg:svgBlip xmlns:asvg="http://schemas.microsoft.com/office/drawing/2016/SVG/main" r:embed="rId5"/>
                </a:ext>
              </a:extLst>
            </a:blip>
            <a:srcRect t="38204"/>
            <a:stretch>
              <a:fillRect/>
            </a:stretch>
          </p:blipFill>
          <p:spPr>
            <a:xfrm rot="8817875">
              <a:off x="8096551" y="5214337"/>
              <a:ext cx="5000245" cy="2452325"/>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9" name="Graphic 8">
              <a:extLst>
                <a:ext uri="{FF2B5EF4-FFF2-40B4-BE49-F238E27FC236}">
                  <a16:creationId xmlns:a16="http://schemas.microsoft.com/office/drawing/2014/main" id="{A5F030AB-B488-4584-9570-7504E7F6DB41}"/>
                </a:ext>
              </a:extLst>
            </p:cNvPr>
            <p:cNvPicPr>
              <a:picLocks noChangeAspect="1"/>
            </p:cNvPicPr>
            <p:nvPr/>
          </p:nvPicPr>
          <p:blipFill>
            <a:blip r:embed="rId6">
              <a:extLst>
                <a:ext uri="{96DAC541-7B7A-43D3-8B79-37D633B846F1}">
                  <asvg:svgBlip xmlns:asvg="http://schemas.microsoft.com/office/drawing/2016/SVG/main" r:embed="rId7"/>
                </a:ext>
              </a:extLst>
            </a:blip>
            <a:srcRect t="11627" r="78187" b="14674"/>
            <a:stretch>
              <a:fillRect/>
            </a:stretch>
          </p:blipFill>
          <p:spPr>
            <a:xfrm rot="3952995">
              <a:off x="9075619" y="3939308"/>
              <a:ext cx="2047495" cy="5490251"/>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pSp>
      <p:pic>
        <p:nvPicPr>
          <p:cNvPr id="54" name="Picture 53">
            <a:extLst>
              <a:ext uri="{FF2B5EF4-FFF2-40B4-BE49-F238E27FC236}">
                <a16:creationId xmlns:a16="http://schemas.microsoft.com/office/drawing/2014/main" id="{A3D3F1B1-CEE1-469E-9FEF-170FBEDA8F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sp>
        <p:nvSpPr>
          <p:cNvPr id="57" name="Rectangle 56">
            <a:extLst>
              <a:ext uri="{FF2B5EF4-FFF2-40B4-BE49-F238E27FC236}">
                <a16:creationId xmlns:a16="http://schemas.microsoft.com/office/drawing/2014/main" id="{AB1706ED-B98F-4AB8-82BF-0CE6B346EE95}"/>
              </a:ext>
            </a:extLst>
          </p:cNvPr>
          <p:cNvSpPr/>
          <p:nvPr/>
        </p:nvSpPr>
        <p:spPr>
          <a:xfrm>
            <a:off x="6164957" y="1499941"/>
            <a:ext cx="4629150" cy="684803"/>
          </a:xfrm>
          <a:prstGeom prst="rect">
            <a:avLst/>
          </a:prstGeom>
        </p:spPr>
        <p:txBody>
          <a:bodyPr wrap="square">
            <a:spAutoFit/>
          </a:bodyPr>
          <a:lstStyle/>
          <a:p>
            <a:pPr>
              <a:lnSpc>
                <a:spcPct val="150000"/>
              </a:lnSpc>
            </a:pPr>
            <a:r>
              <a:rPr lang="en-US" sz="2800" dirty="0">
                <a:solidFill>
                  <a:schemeClr val="bg1"/>
                </a:solidFill>
                <a:latin typeface="+mj-lt"/>
              </a:rPr>
              <a:t>Financial</a:t>
            </a:r>
          </a:p>
        </p:txBody>
      </p:sp>
      <p:sp>
        <p:nvSpPr>
          <p:cNvPr id="59" name="Rectangle 58">
            <a:extLst>
              <a:ext uri="{FF2B5EF4-FFF2-40B4-BE49-F238E27FC236}">
                <a16:creationId xmlns:a16="http://schemas.microsoft.com/office/drawing/2014/main" id="{F3CFF637-D036-4359-84F1-84F626210DDC}"/>
              </a:ext>
            </a:extLst>
          </p:cNvPr>
          <p:cNvSpPr/>
          <p:nvPr/>
        </p:nvSpPr>
        <p:spPr>
          <a:xfrm>
            <a:off x="6164960" y="3275998"/>
            <a:ext cx="4350397" cy="2324995"/>
          </a:xfrm>
          <a:prstGeom prst="rect">
            <a:avLst/>
          </a:prstGeom>
        </p:spPr>
        <p:txBody>
          <a:bodyPr wrap="square">
            <a:spAutoFit/>
          </a:bodyPr>
          <a:lstStyle/>
          <a:p>
            <a:pPr>
              <a:lnSpc>
                <a:spcPct val="150000"/>
              </a:lnSpc>
            </a:pPr>
            <a:r>
              <a:rPr lang="en-US" sz="1400" dirty="0">
                <a:solidFill>
                  <a:schemeClr val="bg1"/>
                </a:solidFill>
              </a:rPr>
              <a:t>$1.5 million investment to pay for 50 used cars at a cost of $30,000 and to also establish our first office in Boston and hire more talented people in our team. The 50 used cars will translate to a $1.7 million revenue over 12 months. And $500,000 to establish our office in the Boston area and bring some talented people in the team.</a:t>
            </a:r>
          </a:p>
        </p:txBody>
      </p:sp>
      <p:sp>
        <p:nvSpPr>
          <p:cNvPr id="55" name="Rectangle 54">
            <a:extLst>
              <a:ext uri="{FF2B5EF4-FFF2-40B4-BE49-F238E27FC236}">
                <a16:creationId xmlns:a16="http://schemas.microsoft.com/office/drawing/2014/main" id="{78327F15-F296-4F62-8E61-2F5F6E99E5F6}"/>
              </a:ext>
            </a:extLst>
          </p:cNvPr>
          <p:cNvSpPr/>
          <p:nvPr/>
        </p:nvSpPr>
        <p:spPr>
          <a:xfrm>
            <a:off x="7241414" y="2427439"/>
            <a:ext cx="2786661" cy="646331"/>
          </a:xfrm>
          <a:prstGeom prst="rect">
            <a:avLst/>
          </a:prstGeom>
        </p:spPr>
        <p:txBody>
          <a:bodyPr wrap="square">
            <a:spAutoFit/>
          </a:bodyPr>
          <a:lstStyle/>
          <a:p>
            <a:r>
              <a:rPr lang="en-US" b="1" dirty="0">
                <a:solidFill>
                  <a:srgbClr val="E87051"/>
                </a:solidFill>
              </a:rPr>
              <a:t>We’re looking to raise a </a:t>
            </a:r>
          </a:p>
          <a:p>
            <a:r>
              <a:rPr lang="en-US" b="1" dirty="0">
                <a:solidFill>
                  <a:srgbClr val="E87051"/>
                </a:solidFill>
              </a:rPr>
              <a:t>$2 million investment. </a:t>
            </a:r>
            <a:endParaRPr lang="fr-FR" b="1" dirty="0">
              <a:solidFill>
                <a:srgbClr val="E87051"/>
              </a:solidFill>
            </a:endParaRPr>
          </a:p>
        </p:txBody>
      </p:sp>
      <p:pic>
        <p:nvPicPr>
          <p:cNvPr id="61" name="Graphic 60">
            <a:extLst>
              <a:ext uri="{FF2B5EF4-FFF2-40B4-BE49-F238E27FC236}">
                <a16:creationId xmlns:a16="http://schemas.microsoft.com/office/drawing/2014/main" id="{CC8E4DF1-5F6C-4CD4-ACB7-EDAB3065E0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24101" y="1392972"/>
            <a:ext cx="1559026" cy="843408"/>
          </a:xfrm>
          <a:prstGeom prst="rect">
            <a:avLst/>
          </a:prstGeom>
        </p:spPr>
      </p:pic>
      <p:pic>
        <p:nvPicPr>
          <p:cNvPr id="62" name="Graphic 61">
            <a:extLst>
              <a:ext uri="{FF2B5EF4-FFF2-40B4-BE49-F238E27FC236}">
                <a16:creationId xmlns:a16="http://schemas.microsoft.com/office/drawing/2014/main" id="{C3C7A3F2-45BF-4FA2-877D-4B3E89FC730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48402" y="2285858"/>
            <a:ext cx="873184" cy="873184"/>
          </a:xfrm>
          <a:prstGeom prst="rect">
            <a:avLst/>
          </a:prstGeom>
        </p:spPr>
      </p:pic>
    </p:spTree>
    <p:extLst>
      <p:ext uri="{BB962C8B-B14F-4D97-AF65-F5344CB8AC3E}">
        <p14:creationId xmlns:p14="http://schemas.microsoft.com/office/powerpoint/2010/main" val="745110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7">
            <a:extLst>
              <a:ext uri="{FF2B5EF4-FFF2-40B4-BE49-F238E27FC236}">
                <a16:creationId xmlns:a16="http://schemas.microsoft.com/office/drawing/2014/main" id="{74C0F177-D848-43B1-882B-FC0445ABD7EA}"/>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8817875">
            <a:off x="9148222" y="5632402"/>
            <a:ext cx="3719974" cy="1824428"/>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sp>
        <p:nvSpPr>
          <p:cNvPr id="8" name="Rectangle: Rounded Corners 13">
            <a:extLst>
              <a:ext uri="{FF2B5EF4-FFF2-40B4-BE49-F238E27FC236}">
                <a16:creationId xmlns:a16="http://schemas.microsoft.com/office/drawing/2014/main" id="{750A0D6E-7485-4E75-9E7A-62381CAF435F}"/>
              </a:ext>
            </a:extLst>
          </p:cNvPr>
          <p:cNvSpPr/>
          <p:nvPr/>
        </p:nvSpPr>
        <p:spPr>
          <a:xfrm>
            <a:off x="1381805" y="1658216"/>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AD72DAC-BD57-4491-8636-C0E8E8CE4205}"/>
              </a:ext>
            </a:extLst>
          </p:cNvPr>
          <p:cNvSpPr/>
          <p:nvPr/>
        </p:nvSpPr>
        <p:spPr>
          <a:xfrm>
            <a:off x="1272640" y="907687"/>
            <a:ext cx="3709615" cy="684803"/>
          </a:xfrm>
          <a:prstGeom prst="rect">
            <a:avLst/>
          </a:prstGeom>
        </p:spPr>
        <p:txBody>
          <a:bodyPr wrap="square">
            <a:spAutoFit/>
          </a:bodyPr>
          <a:lstStyle/>
          <a:p>
            <a:pPr>
              <a:lnSpc>
                <a:spcPct val="150000"/>
              </a:lnSpc>
            </a:pPr>
            <a:r>
              <a:rPr lang="en-US" sz="2800" dirty="0">
                <a:solidFill>
                  <a:srgbClr val="455A64"/>
                </a:solidFill>
                <a:latin typeface="+mj-lt"/>
              </a:rPr>
              <a:t>Financial</a:t>
            </a:r>
          </a:p>
        </p:txBody>
      </p:sp>
      <p:pic>
        <p:nvPicPr>
          <p:cNvPr id="10" name="Graphic 5">
            <a:extLst>
              <a:ext uri="{FF2B5EF4-FFF2-40B4-BE49-F238E27FC236}">
                <a16:creationId xmlns:a16="http://schemas.microsoft.com/office/drawing/2014/main" id="{01E2545C-FA59-4F77-B548-6B7CC4444A3E}"/>
              </a:ext>
            </a:extLst>
          </p:cNvPr>
          <p:cNvPicPr>
            <a:picLocks noChangeAspect="1"/>
          </p:cNvPicPr>
          <p:nvPr/>
        </p:nvPicPr>
        <p:blipFill>
          <a:blip r:embed="rId4">
            <a:extLst>
              <a:ext uri="{96DAC541-7B7A-43D3-8B79-37D633B846F1}">
                <asvg:svgBlip xmlns:asvg="http://schemas.microsoft.com/office/drawing/2016/SVG/main" r:embed="rId5"/>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1" name="Graphic 8">
            <a:extLst>
              <a:ext uri="{FF2B5EF4-FFF2-40B4-BE49-F238E27FC236}">
                <a16:creationId xmlns:a16="http://schemas.microsoft.com/office/drawing/2014/main" id="{D5F1E6B7-9DA4-485E-9818-7DEBBB61E99A}"/>
              </a:ext>
            </a:extLst>
          </p:cNvPr>
          <p:cNvPicPr>
            <a:picLocks noChangeAspect="1"/>
          </p:cNvPicPr>
          <p:nvPr/>
        </p:nvPicPr>
        <p:blipFill>
          <a:blip r:embed="rId6">
            <a:extLst>
              <a:ext uri="{96DAC541-7B7A-43D3-8B79-37D633B846F1}">
                <asvg:svgBlip xmlns:asvg="http://schemas.microsoft.com/office/drawing/2016/SVG/main" r:embed="rId7"/>
              </a:ext>
            </a:extLst>
          </a:blip>
          <a:srcRect t="11627" r="78187" b="14674"/>
          <a:stretch>
            <a:fillRect/>
          </a:stretch>
        </p:blipFill>
        <p:spPr>
          <a:xfrm rot="3952995">
            <a:off x="9876608" y="4683833"/>
            <a:ext cx="1523251" cy="4084518"/>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aphicFrame>
        <p:nvGraphicFramePr>
          <p:cNvPr id="13" name="Table 12"/>
          <p:cNvGraphicFramePr>
            <a:graphicFrameLocks noGrp="1"/>
          </p:cNvGraphicFramePr>
          <p:nvPr>
            <p:extLst>
              <p:ext uri="{D42A27DB-BD31-4B8C-83A1-F6EECF244321}">
                <p14:modId xmlns:p14="http://schemas.microsoft.com/office/powerpoint/2010/main" val="1640805620"/>
              </p:ext>
            </p:extLst>
          </p:nvPr>
        </p:nvGraphicFramePr>
        <p:xfrm>
          <a:off x="1272640" y="2902564"/>
          <a:ext cx="5340919" cy="1846064"/>
        </p:xfrm>
        <a:graphic>
          <a:graphicData uri="http://schemas.openxmlformats.org/drawingml/2006/table">
            <a:tbl>
              <a:tblPr>
                <a:tableStyleId>{5C22544A-7EE6-4342-B048-85BDC9FD1C3A}</a:tableStyleId>
              </a:tblPr>
              <a:tblGrid>
                <a:gridCol w="3906609">
                  <a:extLst>
                    <a:ext uri="{9D8B030D-6E8A-4147-A177-3AD203B41FA5}">
                      <a16:colId xmlns:a16="http://schemas.microsoft.com/office/drawing/2014/main" val="3654394237"/>
                    </a:ext>
                  </a:extLst>
                </a:gridCol>
                <a:gridCol w="1434310">
                  <a:extLst>
                    <a:ext uri="{9D8B030D-6E8A-4147-A177-3AD203B41FA5}">
                      <a16:colId xmlns:a16="http://schemas.microsoft.com/office/drawing/2014/main" val="2749518975"/>
                    </a:ext>
                  </a:extLst>
                </a:gridCol>
              </a:tblGrid>
              <a:tr h="230758">
                <a:tc>
                  <a:txBody>
                    <a:bodyPr/>
                    <a:lstStyle/>
                    <a:p>
                      <a:pPr algn="l" fontAlgn="b"/>
                      <a:r>
                        <a:rPr lang="en-US" sz="1100" u="none" strike="noStrike" dirty="0">
                          <a:solidFill>
                            <a:schemeClr val="bg1"/>
                          </a:solidFill>
                          <a:effectLst/>
                          <a:latin typeface="+mj-lt"/>
                        </a:rPr>
                        <a:t> Project Cost</a:t>
                      </a:r>
                      <a:endParaRPr lang="en-US" sz="1100" b="1" i="0" u="none" strike="noStrike" dirty="0">
                        <a:solidFill>
                          <a:schemeClr val="bg1"/>
                        </a:solidFill>
                        <a:effectLst/>
                        <a:latin typeface="+mj-lt"/>
                      </a:endParaRPr>
                    </a:p>
                  </a:txBody>
                  <a:tcPr marL="9525" marR="9525" marT="9525" marB="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7051"/>
                    </a:solidFill>
                  </a:tcPr>
                </a:tc>
                <a:tc>
                  <a:txBody>
                    <a:bodyPr/>
                    <a:lstStyle/>
                    <a:p>
                      <a:pPr algn="ctr" fontAlgn="b"/>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7051"/>
                    </a:solidFill>
                  </a:tcPr>
                </a:tc>
                <a:extLst>
                  <a:ext uri="{0D108BD9-81ED-4DB2-BD59-A6C34878D82A}">
                    <a16:rowId xmlns:a16="http://schemas.microsoft.com/office/drawing/2014/main" val="2581675761"/>
                  </a:ext>
                </a:extLst>
              </a:tr>
              <a:tr h="230758">
                <a:tc>
                  <a:txBody>
                    <a:bodyPr/>
                    <a:lstStyle/>
                    <a:p>
                      <a:pPr algn="l" fontAlgn="b"/>
                      <a:r>
                        <a:rPr lang="en-US" sz="1100" u="none" strike="noStrike" dirty="0">
                          <a:solidFill>
                            <a:schemeClr val="tx1"/>
                          </a:solidFill>
                          <a:effectLst/>
                        </a:rPr>
                        <a:t> Pre-Operational Expenses</a:t>
                      </a:r>
                      <a:endParaRPr lang="en-US" sz="1100" b="0" i="0" u="none" strike="noStrike" dirty="0">
                        <a:solidFill>
                          <a:schemeClr val="tx1"/>
                        </a:solidFill>
                        <a:effectLst/>
                        <a:latin typeface="Palatino Linotype" panose="02040502050505030304" pitchFamily="18" charset="0"/>
                      </a:endParaRPr>
                    </a:p>
                  </a:txBody>
                  <a:tcPr marL="9525" marR="9525" marT="9525" marB="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u="none" strike="noStrike" dirty="0">
                          <a:solidFill>
                            <a:schemeClr val="tx1"/>
                          </a:solidFill>
                          <a:effectLst/>
                        </a:rPr>
                        <a:t>185,750</a:t>
                      </a:r>
                      <a:endParaRPr lang="en-US" sz="1100" b="0" i="0" u="none" strike="noStrike" dirty="0">
                        <a:solidFill>
                          <a:schemeClr val="tx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97858326"/>
                  </a:ext>
                </a:extLst>
              </a:tr>
              <a:tr h="230758">
                <a:tc>
                  <a:txBody>
                    <a:bodyPr/>
                    <a:lstStyle/>
                    <a:p>
                      <a:pPr algn="l" fontAlgn="b"/>
                      <a:r>
                        <a:rPr lang="en-US" sz="1100" u="none" strike="noStrike" dirty="0">
                          <a:solidFill>
                            <a:schemeClr val="tx1"/>
                          </a:solidFill>
                          <a:effectLst/>
                        </a:rPr>
                        <a:t> Premises</a:t>
                      </a:r>
                      <a:endParaRPr lang="en-US" sz="1100" b="0" i="0" u="none" strike="noStrike" dirty="0">
                        <a:solidFill>
                          <a:schemeClr val="tx1"/>
                        </a:solidFill>
                        <a:effectLst/>
                        <a:latin typeface="Palatino Linotype" panose="02040502050505030304" pitchFamily="18" charset="0"/>
                      </a:endParaRPr>
                    </a:p>
                  </a:txBody>
                  <a:tcPr marL="9525" marR="9525" marT="9525" marB="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u="none" strike="noStrike" dirty="0">
                          <a:solidFill>
                            <a:schemeClr val="tx1"/>
                          </a:solidFill>
                          <a:effectLst/>
                        </a:rPr>
                        <a:t>225,000</a:t>
                      </a:r>
                      <a:endParaRPr lang="en-US" sz="1100" b="0" i="0" u="none" strike="noStrike" dirty="0">
                        <a:solidFill>
                          <a:schemeClr val="tx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83792987"/>
                  </a:ext>
                </a:extLst>
              </a:tr>
              <a:tr h="230758">
                <a:tc>
                  <a:txBody>
                    <a:bodyPr/>
                    <a:lstStyle/>
                    <a:p>
                      <a:pPr algn="l" fontAlgn="b"/>
                      <a:r>
                        <a:rPr lang="en-US" sz="1100" u="none" strike="noStrike" dirty="0">
                          <a:solidFill>
                            <a:schemeClr val="tx1"/>
                          </a:solidFill>
                          <a:effectLst/>
                        </a:rPr>
                        <a:t> Vehicles</a:t>
                      </a:r>
                      <a:endParaRPr lang="en-US" sz="1100" b="0" i="0" u="none" strike="noStrike" dirty="0">
                        <a:solidFill>
                          <a:schemeClr val="tx1"/>
                        </a:solidFill>
                        <a:effectLst/>
                        <a:latin typeface="Palatino Linotype" panose="02040502050505030304" pitchFamily="18" charset="0"/>
                      </a:endParaRPr>
                    </a:p>
                  </a:txBody>
                  <a:tcPr marL="9525" marR="9525" marT="9525" marB="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u="none" strike="noStrike" dirty="0">
                          <a:solidFill>
                            <a:schemeClr val="tx1"/>
                          </a:solidFill>
                          <a:effectLst/>
                        </a:rPr>
                        <a:t>1,500,000</a:t>
                      </a:r>
                      <a:endParaRPr lang="en-US" sz="1100" b="0" i="0" u="none" strike="noStrike" dirty="0">
                        <a:solidFill>
                          <a:schemeClr val="tx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842774102"/>
                  </a:ext>
                </a:extLst>
              </a:tr>
              <a:tr h="230758">
                <a:tc>
                  <a:txBody>
                    <a:bodyPr/>
                    <a:lstStyle/>
                    <a:p>
                      <a:pPr algn="l" fontAlgn="b"/>
                      <a:r>
                        <a:rPr lang="en-US" sz="1100" u="none" strike="noStrike" dirty="0">
                          <a:solidFill>
                            <a:schemeClr val="tx1"/>
                          </a:solidFill>
                          <a:effectLst/>
                        </a:rPr>
                        <a:t> Office Equipment</a:t>
                      </a:r>
                      <a:endParaRPr lang="en-US" sz="1100" b="0" i="0" u="none" strike="noStrike" dirty="0">
                        <a:solidFill>
                          <a:schemeClr val="tx1"/>
                        </a:solidFill>
                        <a:effectLst/>
                        <a:latin typeface="Palatino Linotype" panose="02040502050505030304" pitchFamily="18" charset="0"/>
                      </a:endParaRPr>
                    </a:p>
                  </a:txBody>
                  <a:tcPr marL="9525" marR="9525" marT="9525" marB="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u="none" strike="noStrike" dirty="0">
                          <a:solidFill>
                            <a:schemeClr val="tx1"/>
                          </a:solidFill>
                          <a:effectLst/>
                        </a:rPr>
                        <a:t>39,250</a:t>
                      </a:r>
                      <a:endParaRPr lang="en-US" sz="1100" b="0" i="0" u="none" strike="noStrike" dirty="0">
                        <a:solidFill>
                          <a:schemeClr val="tx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72278222"/>
                  </a:ext>
                </a:extLst>
              </a:tr>
              <a:tr h="230758">
                <a:tc>
                  <a:txBody>
                    <a:bodyPr/>
                    <a:lstStyle/>
                    <a:p>
                      <a:pPr algn="l" fontAlgn="b"/>
                      <a:r>
                        <a:rPr lang="en-US" sz="1100" u="none" strike="noStrike" baseline="0" dirty="0">
                          <a:solidFill>
                            <a:schemeClr val="bg1"/>
                          </a:solidFill>
                          <a:effectLst/>
                          <a:latin typeface="+mj-lt"/>
                        </a:rPr>
                        <a:t> T</a:t>
                      </a:r>
                      <a:r>
                        <a:rPr lang="en-US" sz="1100" u="none" strike="noStrike" dirty="0">
                          <a:solidFill>
                            <a:schemeClr val="bg1"/>
                          </a:solidFill>
                          <a:effectLst/>
                          <a:latin typeface="+mj-lt"/>
                        </a:rPr>
                        <a:t>otal Project Cost</a:t>
                      </a:r>
                      <a:endParaRPr lang="en-US" sz="1100" b="1" i="0" u="none" strike="noStrike" dirty="0">
                        <a:solidFill>
                          <a:schemeClr val="bg1"/>
                        </a:solidFill>
                        <a:effectLst/>
                        <a:latin typeface="+mj-lt"/>
                      </a:endParaRPr>
                    </a:p>
                  </a:txBody>
                  <a:tcPr marL="9525" marR="9525" marT="9525" marB="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7051"/>
                    </a:solidFill>
                  </a:tcPr>
                </a:tc>
                <a:tc>
                  <a:txBody>
                    <a:bodyPr/>
                    <a:lstStyle/>
                    <a:p>
                      <a:pPr algn="ctr" fontAlgn="b"/>
                      <a:r>
                        <a:rPr lang="en-US" sz="1100" u="none" strike="noStrike" dirty="0">
                          <a:solidFill>
                            <a:schemeClr val="bg1"/>
                          </a:solidFill>
                          <a:effectLst/>
                          <a:latin typeface="+mj-lt"/>
                        </a:rPr>
                        <a:t>1,950,000</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7051"/>
                    </a:solidFill>
                  </a:tcPr>
                </a:tc>
                <a:extLst>
                  <a:ext uri="{0D108BD9-81ED-4DB2-BD59-A6C34878D82A}">
                    <a16:rowId xmlns:a16="http://schemas.microsoft.com/office/drawing/2014/main" val="1770319741"/>
                  </a:ext>
                </a:extLst>
              </a:tr>
              <a:tr h="230758">
                <a:tc>
                  <a:txBody>
                    <a:bodyPr/>
                    <a:lstStyle/>
                    <a:p>
                      <a:pPr algn="l" fontAlgn="b"/>
                      <a:r>
                        <a:rPr lang="en-US" sz="1100" u="none" strike="noStrike" dirty="0">
                          <a:solidFill>
                            <a:schemeClr val="tx1"/>
                          </a:solidFill>
                          <a:effectLst/>
                        </a:rPr>
                        <a:t> Working Capital</a:t>
                      </a:r>
                      <a:endParaRPr lang="en-US" sz="1100" b="0" i="0" u="none" strike="noStrike" dirty="0">
                        <a:solidFill>
                          <a:schemeClr val="tx1"/>
                        </a:solidFill>
                        <a:effectLst/>
                        <a:latin typeface="Palatino Linotype" panose="02040502050505030304" pitchFamily="18" charset="0"/>
                      </a:endParaRPr>
                    </a:p>
                  </a:txBody>
                  <a:tcPr marL="9525" marR="9525" marT="9525" marB="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u="none" strike="noStrike" dirty="0">
                          <a:solidFill>
                            <a:schemeClr val="tx1"/>
                          </a:solidFill>
                          <a:effectLst/>
                        </a:rPr>
                        <a:t>50,000</a:t>
                      </a:r>
                      <a:endParaRPr lang="en-US" sz="1100" b="0" i="0" u="none" strike="noStrike" dirty="0">
                        <a:solidFill>
                          <a:schemeClr val="tx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43952575"/>
                  </a:ext>
                </a:extLst>
              </a:tr>
              <a:tr h="230758">
                <a:tc>
                  <a:txBody>
                    <a:bodyPr/>
                    <a:lstStyle/>
                    <a:p>
                      <a:pPr algn="l" fontAlgn="b"/>
                      <a:r>
                        <a:rPr lang="en-US" sz="1100" u="none" strike="noStrike" dirty="0">
                          <a:solidFill>
                            <a:schemeClr val="bg1"/>
                          </a:solidFill>
                          <a:effectLst/>
                          <a:latin typeface="+mj-lt"/>
                        </a:rPr>
                        <a:t> Total Investment Required</a:t>
                      </a:r>
                      <a:endParaRPr lang="en-US" sz="1100" b="1" i="0" u="none" strike="noStrike" dirty="0">
                        <a:solidFill>
                          <a:schemeClr val="bg1"/>
                        </a:solidFill>
                        <a:effectLst/>
                        <a:latin typeface="+mj-lt"/>
                      </a:endParaRPr>
                    </a:p>
                  </a:txBody>
                  <a:tcPr marL="9525" marR="9525" marT="9525" marB="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7051"/>
                    </a:solidFill>
                  </a:tcPr>
                </a:tc>
                <a:tc>
                  <a:txBody>
                    <a:bodyPr/>
                    <a:lstStyle/>
                    <a:p>
                      <a:pPr algn="ctr" fontAlgn="b"/>
                      <a:r>
                        <a:rPr lang="en-US" sz="1100" u="none" strike="noStrike" dirty="0">
                          <a:solidFill>
                            <a:schemeClr val="bg1"/>
                          </a:solidFill>
                          <a:effectLst/>
                          <a:latin typeface="+mj-lt"/>
                        </a:rPr>
                        <a:t>2,000,000</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7051"/>
                    </a:solidFill>
                  </a:tcPr>
                </a:tc>
                <a:extLst>
                  <a:ext uri="{0D108BD9-81ED-4DB2-BD59-A6C34878D82A}">
                    <a16:rowId xmlns:a16="http://schemas.microsoft.com/office/drawing/2014/main" val="3790795410"/>
                  </a:ext>
                </a:extLst>
              </a:tr>
            </a:tbl>
          </a:graphicData>
        </a:graphic>
      </p:graphicFrame>
      <p:graphicFrame>
        <p:nvGraphicFramePr>
          <p:cNvPr id="14" name="Chart 13"/>
          <p:cNvGraphicFramePr>
            <a:graphicFrameLocks/>
          </p:cNvGraphicFramePr>
          <p:nvPr>
            <p:extLst>
              <p:ext uri="{D42A27DB-BD31-4B8C-83A1-F6EECF244321}">
                <p14:modId xmlns:p14="http://schemas.microsoft.com/office/powerpoint/2010/main" val="1950684586"/>
              </p:ext>
            </p:extLst>
          </p:nvPr>
        </p:nvGraphicFramePr>
        <p:xfrm>
          <a:off x="7310931" y="2655254"/>
          <a:ext cx="3697278" cy="2490433"/>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p:cNvSpPr txBox="1"/>
          <p:nvPr/>
        </p:nvSpPr>
        <p:spPr>
          <a:xfrm>
            <a:off x="1272640" y="1954013"/>
            <a:ext cx="1391728" cy="323165"/>
          </a:xfrm>
          <a:prstGeom prst="rect">
            <a:avLst/>
          </a:prstGeom>
        </p:spPr>
        <p:txBody>
          <a:bodyPr wrap="none" rtlCol="0">
            <a:spAutoFit/>
          </a:bodyPr>
          <a:lstStyle/>
          <a:p>
            <a:r>
              <a:rPr lang="en-US" sz="1500" b="1" dirty="0">
                <a:solidFill>
                  <a:srgbClr val="E87051"/>
                </a:solidFill>
              </a:rPr>
              <a:t>Project Cost</a:t>
            </a:r>
          </a:p>
        </p:txBody>
      </p:sp>
    </p:spTree>
    <p:extLst>
      <p:ext uri="{BB962C8B-B14F-4D97-AF65-F5344CB8AC3E}">
        <p14:creationId xmlns:p14="http://schemas.microsoft.com/office/powerpoint/2010/main" val="3366402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7">
            <a:extLst>
              <a:ext uri="{FF2B5EF4-FFF2-40B4-BE49-F238E27FC236}">
                <a16:creationId xmlns:a16="http://schemas.microsoft.com/office/drawing/2014/main" id="{74C0F177-D848-43B1-882B-FC0445ABD7EA}"/>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8817875">
            <a:off x="9148222" y="5632402"/>
            <a:ext cx="3719974" cy="1824428"/>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sp>
        <p:nvSpPr>
          <p:cNvPr id="8" name="Rectangle: Rounded Corners 13">
            <a:extLst>
              <a:ext uri="{FF2B5EF4-FFF2-40B4-BE49-F238E27FC236}">
                <a16:creationId xmlns:a16="http://schemas.microsoft.com/office/drawing/2014/main" id="{750A0D6E-7485-4E75-9E7A-62381CAF435F}"/>
              </a:ext>
            </a:extLst>
          </p:cNvPr>
          <p:cNvSpPr/>
          <p:nvPr/>
        </p:nvSpPr>
        <p:spPr>
          <a:xfrm>
            <a:off x="1381805" y="1658216"/>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AD72DAC-BD57-4491-8636-C0E8E8CE4205}"/>
              </a:ext>
            </a:extLst>
          </p:cNvPr>
          <p:cNvSpPr/>
          <p:nvPr/>
        </p:nvSpPr>
        <p:spPr>
          <a:xfrm>
            <a:off x="1272640" y="907687"/>
            <a:ext cx="3709615" cy="684803"/>
          </a:xfrm>
          <a:prstGeom prst="rect">
            <a:avLst/>
          </a:prstGeom>
        </p:spPr>
        <p:txBody>
          <a:bodyPr wrap="square">
            <a:spAutoFit/>
          </a:bodyPr>
          <a:lstStyle/>
          <a:p>
            <a:pPr>
              <a:lnSpc>
                <a:spcPct val="150000"/>
              </a:lnSpc>
            </a:pPr>
            <a:r>
              <a:rPr lang="en-US" sz="2800" dirty="0">
                <a:solidFill>
                  <a:srgbClr val="455A64"/>
                </a:solidFill>
                <a:latin typeface="+mj-lt"/>
              </a:rPr>
              <a:t>Financial</a:t>
            </a:r>
          </a:p>
        </p:txBody>
      </p:sp>
      <p:pic>
        <p:nvPicPr>
          <p:cNvPr id="10" name="Graphic 5">
            <a:extLst>
              <a:ext uri="{FF2B5EF4-FFF2-40B4-BE49-F238E27FC236}">
                <a16:creationId xmlns:a16="http://schemas.microsoft.com/office/drawing/2014/main" id="{01E2545C-FA59-4F77-B548-6B7CC4444A3E}"/>
              </a:ext>
            </a:extLst>
          </p:cNvPr>
          <p:cNvPicPr>
            <a:picLocks noChangeAspect="1"/>
          </p:cNvPicPr>
          <p:nvPr/>
        </p:nvPicPr>
        <p:blipFill>
          <a:blip r:embed="rId4">
            <a:extLst>
              <a:ext uri="{96DAC541-7B7A-43D3-8B79-37D633B846F1}">
                <asvg:svgBlip xmlns:asvg="http://schemas.microsoft.com/office/drawing/2016/SVG/main" r:embed="rId5"/>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1" name="Graphic 8">
            <a:extLst>
              <a:ext uri="{FF2B5EF4-FFF2-40B4-BE49-F238E27FC236}">
                <a16:creationId xmlns:a16="http://schemas.microsoft.com/office/drawing/2014/main" id="{D5F1E6B7-9DA4-485E-9818-7DEBBB61E99A}"/>
              </a:ext>
            </a:extLst>
          </p:cNvPr>
          <p:cNvPicPr>
            <a:picLocks noChangeAspect="1"/>
          </p:cNvPicPr>
          <p:nvPr/>
        </p:nvPicPr>
        <p:blipFill>
          <a:blip r:embed="rId6">
            <a:extLst>
              <a:ext uri="{96DAC541-7B7A-43D3-8B79-37D633B846F1}">
                <asvg:svgBlip xmlns:asvg="http://schemas.microsoft.com/office/drawing/2016/SVG/main" r:embed="rId7"/>
              </a:ext>
            </a:extLst>
          </a:blip>
          <a:srcRect t="11627" r="78187" b="14674"/>
          <a:stretch>
            <a:fillRect/>
          </a:stretch>
        </p:blipFill>
        <p:spPr>
          <a:xfrm rot="3952995">
            <a:off x="9876608" y="4683833"/>
            <a:ext cx="1523251" cy="4084518"/>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aphicFrame>
        <p:nvGraphicFramePr>
          <p:cNvPr id="2" name="Table 1"/>
          <p:cNvGraphicFramePr>
            <a:graphicFrameLocks noGrp="1"/>
          </p:cNvGraphicFramePr>
          <p:nvPr>
            <p:extLst>
              <p:ext uri="{D42A27DB-BD31-4B8C-83A1-F6EECF244321}">
                <p14:modId xmlns:p14="http://schemas.microsoft.com/office/powerpoint/2010/main" val="1530883529"/>
              </p:ext>
            </p:extLst>
          </p:nvPr>
        </p:nvGraphicFramePr>
        <p:xfrm>
          <a:off x="2368550" y="2493159"/>
          <a:ext cx="7454900" cy="3322320"/>
        </p:xfrm>
        <a:graphic>
          <a:graphicData uri="http://schemas.openxmlformats.org/drawingml/2006/table">
            <a:tbl>
              <a:tblPr>
                <a:tableStyleId>{5C22544A-7EE6-4342-B048-85BDC9FD1C3A}</a:tableStyleId>
              </a:tblPr>
              <a:tblGrid>
                <a:gridCol w="2628900">
                  <a:extLst>
                    <a:ext uri="{9D8B030D-6E8A-4147-A177-3AD203B41FA5}">
                      <a16:colId xmlns:a16="http://schemas.microsoft.com/office/drawing/2014/main" val="1746793308"/>
                    </a:ext>
                  </a:extLst>
                </a:gridCol>
                <a:gridCol w="965200">
                  <a:extLst>
                    <a:ext uri="{9D8B030D-6E8A-4147-A177-3AD203B41FA5}">
                      <a16:colId xmlns:a16="http://schemas.microsoft.com/office/drawing/2014/main" val="1920493522"/>
                    </a:ext>
                  </a:extLst>
                </a:gridCol>
                <a:gridCol w="965200">
                  <a:extLst>
                    <a:ext uri="{9D8B030D-6E8A-4147-A177-3AD203B41FA5}">
                      <a16:colId xmlns:a16="http://schemas.microsoft.com/office/drawing/2014/main" val="4083150264"/>
                    </a:ext>
                  </a:extLst>
                </a:gridCol>
                <a:gridCol w="965200">
                  <a:extLst>
                    <a:ext uri="{9D8B030D-6E8A-4147-A177-3AD203B41FA5}">
                      <a16:colId xmlns:a16="http://schemas.microsoft.com/office/drawing/2014/main" val="834785867"/>
                    </a:ext>
                  </a:extLst>
                </a:gridCol>
                <a:gridCol w="965200">
                  <a:extLst>
                    <a:ext uri="{9D8B030D-6E8A-4147-A177-3AD203B41FA5}">
                      <a16:colId xmlns:a16="http://schemas.microsoft.com/office/drawing/2014/main" val="3646019431"/>
                    </a:ext>
                  </a:extLst>
                </a:gridCol>
                <a:gridCol w="965200">
                  <a:extLst>
                    <a:ext uri="{9D8B030D-6E8A-4147-A177-3AD203B41FA5}">
                      <a16:colId xmlns:a16="http://schemas.microsoft.com/office/drawing/2014/main" val="2123639217"/>
                    </a:ext>
                  </a:extLst>
                </a:gridCol>
              </a:tblGrid>
              <a:tr h="332232">
                <a:tc>
                  <a:txBody>
                    <a:bodyPr/>
                    <a:lstStyle/>
                    <a:p>
                      <a:pPr algn="l" fontAlgn="b"/>
                      <a:r>
                        <a:rPr lang="en-US" sz="1100" u="none" strike="noStrike" dirty="0">
                          <a:solidFill>
                            <a:schemeClr val="bg1"/>
                          </a:solidFill>
                          <a:effectLst/>
                          <a:latin typeface="+mj-lt"/>
                        </a:rPr>
                        <a:t>Profit &amp; Loss Accounts</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Year 1</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Year 2</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Year 3</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Year 4</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Year 5</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extLst>
                  <a:ext uri="{0D108BD9-81ED-4DB2-BD59-A6C34878D82A}">
                    <a16:rowId xmlns:a16="http://schemas.microsoft.com/office/drawing/2014/main" val="1896402146"/>
                  </a:ext>
                </a:extLst>
              </a:tr>
              <a:tr h="332232">
                <a:tc>
                  <a:txBody>
                    <a:bodyPr/>
                    <a:lstStyle/>
                    <a:p>
                      <a:pPr algn="l" fontAlgn="b"/>
                      <a:r>
                        <a:rPr lang="en-US" sz="1100" u="none" strike="noStrike" dirty="0">
                          <a:solidFill>
                            <a:schemeClr val="bg1"/>
                          </a:solidFill>
                          <a:effectLst/>
                        </a:rPr>
                        <a:t>Revenue</a:t>
                      </a:r>
                      <a:endParaRPr lang="en-US" sz="1100" b="0" i="0" u="none" strike="noStrike" dirty="0">
                        <a:solidFill>
                          <a:schemeClr val="bg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344A55"/>
                    </a:solidFill>
                  </a:tcPr>
                </a:tc>
                <a:tc>
                  <a:txBody>
                    <a:bodyPr/>
                    <a:lstStyle/>
                    <a:p>
                      <a:pPr algn="ctr" fontAlgn="b"/>
                      <a:r>
                        <a:rPr lang="en-US" sz="1100" u="none" strike="noStrike" dirty="0">
                          <a:effectLst/>
                        </a:rPr>
                        <a:t>1,700,000</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1,733,660</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1,767,986</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1,802,993</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1,838,692</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21673583"/>
                  </a:ext>
                </a:extLst>
              </a:tr>
              <a:tr h="332232">
                <a:tc>
                  <a:txBody>
                    <a:bodyPr/>
                    <a:lstStyle/>
                    <a:p>
                      <a:pPr algn="l" fontAlgn="b"/>
                      <a:r>
                        <a:rPr lang="en-US" sz="1100" u="none" strike="noStrike" dirty="0">
                          <a:solidFill>
                            <a:schemeClr val="bg1"/>
                          </a:solidFill>
                          <a:effectLst/>
                        </a:rPr>
                        <a:t>Cost of Services</a:t>
                      </a:r>
                      <a:endParaRPr lang="en-US" sz="1100" b="0" i="0" u="none" strike="noStrike" dirty="0">
                        <a:solidFill>
                          <a:schemeClr val="bg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344A55"/>
                    </a:solidFill>
                  </a:tcPr>
                </a:tc>
                <a:tc>
                  <a:txBody>
                    <a:bodyPr/>
                    <a:lstStyle/>
                    <a:p>
                      <a:pPr algn="ctr" fontAlgn="b"/>
                      <a:r>
                        <a:rPr lang="en-US" sz="1100" u="none" strike="noStrike" dirty="0">
                          <a:effectLst/>
                        </a:rPr>
                        <a:t>595,000</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606,781</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618,795</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631,047</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643,542</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833296155"/>
                  </a:ext>
                </a:extLst>
              </a:tr>
              <a:tr h="332232">
                <a:tc>
                  <a:txBody>
                    <a:bodyPr/>
                    <a:lstStyle/>
                    <a:p>
                      <a:pPr algn="l" fontAlgn="b"/>
                      <a:r>
                        <a:rPr lang="en-US" sz="1100" u="none" strike="noStrike" dirty="0">
                          <a:solidFill>
                            <a:schemeClr val="bg1"/>
                          </a:solidFill>
                          <a:effectLst/>
                          <a:latin typeface="+mj-lt"/>
                        </a:rPr>
                        <a:t>Gross Profit / (Loss)</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1,105,000</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1,126,879</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1,149,191</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1,171,945</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1,195,150</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extLst>
                  <a:ext uri="{0D108BD9-81ED-4DB2-BD59-A6C34878D82A}">
                    <a16:rowId xmlns:a16="http://schemas.microsoft.com/office/drawing/2014/main" val="3608236866"/>
                  </a:ext>
                </a:extLst>
              </a:tr>
              <a:tr h="332232">
                <a:tc>
                  <a:txBody>
                    <a:bodyPr/>
                    <a:lstStyle/>
                    <a:p>
                      <a:pPr algn="l" fontAlgn="b"/>
                      <a:r>
                        <a:rPr lang="en-US" sz="1100" u="none" strike="noStrike" dirty="0">
                          <a:solidFill>
                            <a:schemeClr val="bg1"/>
                          </a:solidFill>
                          <a:effectLst/>
                        </a:rPr>
                        <a:t>Administrative Expenses</a:t>
                      </a:r>
                      <a:endParaRPr lang="en-US" sz="1100" b="0" i="0" u="none" strike="noStrike" dirty="0">
                        <a:solidFill>
                          <a:schemeClr val="bg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344A55"/>
                    </a:solidFill>
                  </a:tcPr>
                </a:tc>
                <a:tc>
                  <a:txBody>
                    <a:bodyPr/>
                    <a:lstStyle/>
                    <a:p>
                      <a:pPr algn="ctr" fontAlgn="b"/>
                      <a:r>
                        <a:rPr lang="en-US" sz="1100" u="none" strike="noStrike" dirty="0">
                          <a:effectLst/>
                        </a:rPr>
                        <a:t>340,000</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346,732</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353,597</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360,599</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367,738</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95737440"/>
                  </a:ext>
                </a:extLst>
              </a:tr>
              <a:tr h="332232">
                <a:tc>
                  <a:txBody>
                    <a:bodyPr/>
                    <a:lstStyle/>
                    <a:p>
                      <a:pPr algn="l" fontAlgn="b"/>
                      <a:r>
                        <a:rPr lang="en-US" sz="1100" u="none" strike="noStrike" dirty="0">
                          <a:solidFill>
                            <a:schemeClr val="bg1"/>
                          </a:solidFill>
                          <a:effectLst/>
                        </a:rPr>
                        <a:t>Selling &amp; Marketing Expenses</a:t>
                      </a:r>
                      <a:endParaRPr lang="en-US" sz="1100" b="0" i="0" u="none" strike="noStrike" dirty="0">
                        <a:solidFill>
                          <a:schemeClr val="bg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344A55"/>
                    </a:solidFill>
                  </a:tcPr>
                </a:tc>
                <a:tc>
                  <a:txBody>
                    <a:bodyPr/>
                    <a:lstStyle/>
                    <a:p>
                      <a:pPr algn="ctr" fontAlgn="b"/>
                      <a:r>
                        <a:rPr lang="en-US" sz="1100" u="none" strike="noStrike" dirty="0">
                          <a:effectLst/>
                        </a:rPr>
                        <a:t>170,000</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173,366</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176,799</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180,299</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183,869</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96639915"/>
                  </a:ext>
                </a:extLst>
              </a:tr>
              <a:tr h="332232">
                <a:tc>
                  <a:txBody>
                    <a:bodyPr/>
                    <a:lstStyle/>
                    <a:p>
                      <a:pPr algn="l" fontAlgn="b"/>
                      <a:r>
                        <a:rPr lang="en-US" sz="1100" u="none" strike="noStrike" dirty="0">
                          <a:solidFill>
                            <a:schemeClr val="bg1"/>
                          </a:solidFill>
                          <a:effectLst/>
                        </a:rPr>
                        <a:t>Depreciation</a:t>
                      </a:r>
                      <a:endParaRPr lang="en-US" sz="1100" b="0" i="0" u="none" strike="noStrike" dirty="0">
                        <a:solidFill>
                          <a:schemeClr val="bg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344A55"/>
                    </a:solidFill>
                  </a:tcPr>
                </a:tc>
                <a:tc>
                  <a:txBody>
                    <a:bodyPr/>
                    <a:lstStyle/>
                    <a:p>
                      <a:pPr algn="ctr" fontAlgn="b"/>
                      <a:r>
                        <a:rPr lang="en-US" sz="1100" u="none" strike="noStrike" dirty="0">
                          <a:effectLst/>
                        </a:rPr>
                        <a:t>85,000</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86,683</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88,399</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90,150</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91,935</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46213791"/>
                  </a:ext>
                </a:extLst>
              </a:tr>
              <a:tr h="332232">
                <a:tc>
                  <a:txBody>
                    <a:bodyPr/>
                    <a:lstStyle/>
                    <a:p>
                      <a:pPr algn="l" fontAlgn="b"/>
                      <a:r>
                        <a:rPr lang="en-US" sz="1100" u="none" strike="noStrike" dirty="0">
                          <a:solidFill>
                            <a:schemeClr val="bg1"/>
                          </a:solidFill>
                          <a:effectLst/>
                        </a:rPr>
                        <a:t>Finance Cost</a:t>
                      </a:r>
                      <a:endParaRPr lang="en-US" sz="1100" b="0" i="0" u="none" strike="noStrike" dirty="0">
                        <a:solidFill>
                          <a:schemeClr val="bg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344A55"/>
                    </a:solidFill>
                  </a:tcPr>
                </a:tc>
                <a:tc>
                  <a:txBody>
                    <a:bodyPr/>
                    <a:lstStyle/>
                    <a:p>
                      <a:pPr algn="ctr" fontAlgn="b"/>
                      <a:r>
                        <a:rPr lang="en-US" sz="1100" u="none" strike="noStrike" dirty="0">
                          <a:effectLst/>
                        </a:rPr>
                        <a:t>-</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76878443"/>
                  </a:ext>
                </a:extLst>
              </a:tr>
              <a:tr h="332232">
                <a:tc>
                  <a:txBody>
                    <a:bodyPr/>
                    <a:lstStyle/>
                    <a:p>
                      <a:pPr algn="l" fontAlgn="b"/>
                      <a:r>
                        <a:rPr lang="en-US" sz="1100" u="none" strike="noStrike" dirty="0">
                          <a:solidFill>
                            <a:schemeClr val="bg1"/>
                          </a:solidFill>
                          <a:effectLst/>
                        </a:rPr>
                        <a:t>Tax</a:t>
                      </a:r>
                      <a:endParaRPr lang="en-US" sz="1100" b="0" i="0" u="none" strike="noStrike" dirty="0">
                        <a:solidFill>
                          <a:schemeClr val="bg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344A55"/>
                    </a:solidFill>
                  </a:tcPr>
                </a:tc>
                <a:tc>
                  <a:txBody>
                    <a:bodyPr/>
                    <a:lstStyle/>
                    <a:p>
                      <a:pPr algn="ctr" fontAlgn="b"/>
                      <a:r>
                        <a:rPr lang="en-US" sz="1100" u="none" strike="noStrike" dirty="0">
                          <a:effectLst/>
                        </a:rPr>
                        <a:t>107,100</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109,221</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111,383</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113,589</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115,838</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27704307"/>
                  </a:ext>
                </a:extLst>
              </a:tr>
              <a:tr h="332232">
                <a:tc>
                  <a:txBody>
                    <a:bodyPr/>
                    <a:lstStyle/>
                    <a:p>
                      <a:pPr algn="l" fontAlgn="b"/>
                      <a:r>
                        <a:rPr lang="en-US" sz="1100" u="none" strike="noStrike" dirty="0">
                          <a:solidFill>
                            <a:schemeClr val="bg1"/>
                          </a:solidFill>
                          <a:effectLst/>
                          <a:latin typeface="+mj-lt"/>
                        </a:rPr>
                        <a:t>Net Profit / (Loss)</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402,900</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410,877</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419,013</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427,309</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435,770</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extLst>
                  <a:ext uri="{0D108BD9-81ED-4DB2-BD59-A6C34878D82A}">
                    <a16:rowId xmlns:a16="http://schemas.microsoft.com/office/drawing/2014/main" val="4134924551"/>
                  </a:ext>
                </a:extLst>
              </a:tr>
            </a:tbl>
          </a:graphicData>
        </a:graphic>
      </p:graphicFrame>
      <p:sp>
        <p:nvSpPr>
          <p:cNvPr id="15" name="TextBox 14"/>
          <p:cNvSpPr txBox="1"/>
          <p:nvPr/>
        </p:nvSpPr>
        <p:spPr>
          <a:xfrm>
            <a:off x="1272640" y="1954013"/>
            <a:ext cx="1391728" cy="323165"/>
          </a:xfrm>
          <a:prstGeom prst="rect">
            <a:avLst/>
          </a:prstGeom>
        </p:spPr>
        <p:txBody>
          <a:bodyPr wrap="none" rtlCol="0">
            <a:spAutoFit/>
          </a:bodyPr>
          <a:lstStyle/>
          <a:p>
            <a:r>
              <a:rPr lang="en-US" sz="1500" b="1" dirty="0">
                <a:solidFill>
                  <a:srgbClr val="E87051"/>
                </a:solidFill>
              </a:rPr>
              <a:t>Profit &amp; Lost </a:t>
            </a:r>
          </a:p>
        </p:txBody>
      </p:sp>
    </p:spTree>
    <p:extLst>
      <p:ext uri="{BB962C8B-B14F-4D97-AF65-F5344CB8AC3E}">
        <p14:creationId xmlns:p14="http://schemas.microsoft.com/office/powerpoint/2010/main" val="4013388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7">
            <a:extLst>
              <a:ext uri="{FF2B5EF4-FFF2-40B4-BE49-F238E27FC236}">
                <a16:creationId xmlns:a16="http://schemas.microsoft.com/office/drawing/2014/main" id="{74C0F177-D848-43B1-882B-FC0445ABD7EA}"/>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8817875">
            <a:off x="9148222" y="5632402"/>
            <a:ext cx="3719974" cy="1824428"/>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sp>
        <p:nvSpPr>
          <p:cNvPr id="8" name="Rectangle: Rounded Corners 13">
            <a:extLst>
              <a:ext uri="{FF2B5EF4-FFF2-40B4-BE49-F238E27FC236}">
                <a16:creationId xmlns:a16="http://schemas.microsoft.com/office/drawing/2014/main" id="{750A0D6E-7485-4E75-9E7A-62381CAF435F}"/>
              </a:ext>
            </a:extLst>
          </p:cNvPr>
          <p:cNvSpPr/>
          <p:nvPr/>
        </p:nvSpPr>
        <p:spPr>
          <a:xfrm>
            <a:off x="1381805" y="1658216"/>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AD72DAC-BD57-4491-8636-C0E8E8CE4205}"/>
              </a:ext>
            </a:extLst>
          </p:cNvPr>
          <p:cNvSpPr/>
          <p:nvPr/>
        </p:nvSpPr>
        <p:spPr>
          <a:xfrm>
            <a:off x="1272640" y="907687"/>
            <a:ext cx="3709615" cy="684803"/>
          </a:xfrm>
          <a:prstGeom prst="rect">
            <a:avLst/>
          </a:prstGeom>
        </p:spPr>
        <p:txBody>
          <a:bodyPr wrap="square">
            <a:spAutoFit/>
          </a:bodyPr>
          <a:lstStyle/>
          <a:p>
            <a:pPr>
              <a:lnSpc>
                <a:spcPct val="150000"/>
              </a:lnSpc>
            </a:pPr>
            <a:r>
              <a:rPr lang="en-US" sz="2800" dirty="0">
                <a:solidFill>
                  <a:srgbClr val="455A64"/>
                </a:solidFill>
                <a:latin typeface="+mj-lt"/>
              </a:rPr>
              <a:t>Financial</a:t>
            </a:r>
          </a:p>
        </p:txBody>
      </p:sp>
      <p:pic>
        <p:nvPicPr>
          <p:cNvPr id="10" name="Graphic 5">
            <a:extLst>
              <a:ext uri="{FF2B5EF4-FFF2-40B4-BE49-F238E27FC236}">
                <a16:creationId xmlns:a16="http://schemas.microsoft.com/office/drawing/2014/main" id="{01E2545C-FA59-4F77-B548-6B7CC4444A3E}"/>
              </a:ext>
            </a:extLst>
          </p:cNvPr>
          <p:cNvPicPr>
            <a:picLocks noChangeAspect="1"/>
          </p:cNvPicPr>
          <p:nvPr/>
        </p:nvPicPr>
        <p:blipFill>
          <a:blip r:embed="rId4">
            <a:extLst>
              <a:ext uri="{96DAC541-7B7A-43D3-8B79-37D633B846F1}">
                <asvg:svgBlip xmlns:asvg="http://schemas.microsoft.com/office/drawing/2016/SVG/main" r:embed="rId5"/>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1" name="Graphic 8">
            <a:extLst>
              <a:ext uri="{FF2B5EF4-FFF2-40B4-BE49-F238E27FC236}">
                <a16:creationId xmlns:a16="http://schemas.microsoft.com/office/drawing/2014/main" id="{D5F1E6B7-9DA4-485E-9818-7DEBBB61E99A}"/>
              </a:ext>
            </a:extLst>
          </p:cNvPr>
          <p:cNvPicPr>
            <a:picLocks noChangeAspect="1"/>
          </p:cNvPicPr>
          <p:nvPr/>
        </p:nvPicPr>
        <p:blipFill>
          <a:blip r:embed="rId6">
            <a:extLst>
              <a:ext uri="{96DAC541-7B7A-43D3-8B79-37D633B846F1}">
                <asvg:svgBlip xmlns:asvg="http://schemas.microsoft.com/office/drawing/2016/SVG/main" r:embed="rId7"/>
              </a:ext>
            </a:extLst>
          </a:blip>
          <a:srcRect t="11627" r="78187" b="14674"/>
          <a:stretch>
            <a:fillRect/>
          </a:stretch>
        </p:blipFill>
        <p:spPr>
          <a:xfrm rot="3952995">
            <a:off x="9876608" y="4683833"/>
            <a:ext cx="1523251" cy="4084518"/>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aphicFrame>
        <p:nvGraphicFramePr>
          <p:cNvPr id="13" name="Chart 12">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2396515699"/>
              </p:ext>
            </p:extLst>
          </p:nvPr>
        </p:nvGraphicFramePr>
        <p:xfrm>
          <a:off x="1594648" y="2850941"/>
          <a:ext cx="3923906" cy="2617079"/>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4" name="Chart 13">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3119398464"/>
              </p:ext>
            </p:extLst>
          </p:nvPr>
        </p:nvGraphicFramePr>
        <p:xfrm>
          <a:off x="6674577" y="2851888"/>
          <a:ext cx="3922776" cy="2615184"/>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92668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4F7F8E-2D12-4D41-9766-F271F9CA43AD}"/>
              </a:ext>
            </a:extLst>
          </p:cNvPr>
          <p:cNvSpPr/>
          <p:nvPr/>
        </p:nvSpPr>
        <p:spPr>
          <a:xfrm>
            <a:off x="7234611" y="2207930"/>
            <a:ext cx="3536854" cy="2308324"/>
          </a:xfrm>
          <a:prstGeom prst="rect">
            <a:avLst/>
          </a:prstGeom>
        </p:spPr>
        <p:txBody>
          <a:bodyPr wrap="square">
            <a:spAutoFit/>
          </a:bodyPr>
          <a:lstStyle/>
          <a:p>
            <a:pPr>
              <a:lnSpc>
                <a:spcPct val="150000"/>
              </a:lnSpc>
            </a:pPr>
            <a:r>
              <a:rPr lang="en-US" sz="1600" dirty="0">
                <a:solidFill>
                  <a:srgbClr val="242725"/>
                </a:solidFill>
              </a:rPr>
              <a:t>Carsemba is a platform that makes it easy for anyone to acquire the car that they want regardless of their credit score or their current budget. </a:t>
            </a:r>
            <a:r>
              <a:rPr lang="en-US" sz="1600" b="1" dirty="0">
                <a:solidFill>
                  <a:srgbClr val="E87051"/>
                </a:solidFill>
              </a:rPr>
              <a:t>With Carsemba you get to buy now and pay later in installments.</a:t>
            </a:r>
            <a:endParaRPr lang="fr-FR" sz="1600" b="1" dirty="0">
              <a:solidFill>
                <a:srgbClr val="E87051"/>
              </a:solidFill>
            </a:endParaRPr>
          </a:p>
        </p:txBody>
      </p:sp>
      <p:sp>
        <p:nvSpPr>
          <p:cNvPr id="5" name="Rectangle: Rounded Corners 4">
            <a:extLst>
              <a:ext uri="{FF2B5EF4-FFF2-40B4-BE49-F238E27FC236}">
                <a16:creationId xmlns:a16="http://schemas.microsoft.com/office/drawing/2014/main" id="{A440335C-4504-436C-A559-06E73C550901}"/>
              </a:ext>
            </a:extLst>
          </p:cNvPr>
          <p:cNvSpPr/>
          <p:nvPr/>
        </p:nvSpPr>
        <p:spPr>
          <a:xfrm>
            <a:off x="7315200" y="1962151"/>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9" name="Group 8">
            <a:extLst>
              <a:ext uri="{FF2B5EF4-FFF2-40B4-BE49-F238E27FC236}">
                <a16:creationId xmlns:a16="http://schemas.microsoft.com/office/drawing/2014/main" id="{7665AE2E-EE9B-42B0-8A3D-FE5132663762}"/>
              </a:ext>
            </a:extLst>
          </p:cNvPr>
          <p:cNvGrpSpPr/>
          <p:nvPr/>
        </p:nvGrpSpPr>
        <p:grpSpPr>
          <a:xfrm>
            <a:off x="8595974" y="5632402"/>
            <a:ext cx="4272222" cy="1855316"/>
            <a:chOff x="7354241" y="5214337"/>
            <a:chExt cx="5742555" cy="2493844"/>
          </a:xfrm>
        </p:grpSpPr>
        <p:pic>
          <p:nvPicPr>
            <p:cNvPr id="10" name="Graphic 9">
              <a:extLst>
                <a:ext uri="{FF2B5EF4-FFF2-40B4-BE49-F238E27FC236}">
                  <a16:creationId xmlns:a16="http://schemas.microsoft.com/office/drawing/2014/main" id="{82C4D6D5-7DA2-48D3-AD9B-69FB499D2C19}"/>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8817875">
              <a:off x="8096551" y="5214337"/>
              <a:ext cx="5000245" cy="2452325"/>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1" name="Graphic 10">
              <a:extLst>
                <a:ext uri="{FF2B5EF4-FFF2-40B4-BE49-F238E27FC236}">
                  <a16:creationId xmlns:a16="http://schemas.microsoft.com/office/drawing/2014/main" id="{BFF0CBBA-7CE8-40A5-8B7B-40B942408172}"/>
                </a:ext>
              </a:extLst>
            </p:cNvPr>
            <p:cNvPicPr>
              <a:picLocks noChangeAspect="1"/>
            </p:cNvPicPr>
            <p:nvPr/>
          </p:nvPicPr>
          <p:blipFill>
            <a:blip r:embed="rId4">
              <a:extLst>
                <a:ext uri="{96DAC541-7B7A-43D3-8B79-37D633B846F1}">
                  <asvg:svgBlip xmlns:asvg="http://schemas.microsoft.com/office/drawing/2016/SVG/main" r:embed="rId5"/>
                </a:ext>
              </a:extLst>
            </a:blip>
            <a:srcRect t="11627" r="78187" b="14674"/>
            <a:stretch>
              <a:fillRect/>
            </a:stretch>
          </p:blipFill>
          <p:spPr>
            <a:xfrm rot="3952995">
              <a:off x="9075619" y="3939308"/>
              <a:ext cx="2047495" cy="5490251"/>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pSp>
      <p:pic>
        <p:nvPicPr>
          <p:cNvPr id="12" name="Graphic 11">
            <a:extLst>
              <a:ext uri="{FF2B5EF4-FFF2-40B4-BE49-F238E27FC236}">
                <a16:creationId xmlns:a16="http://schemas.microsoft.com/office/drawing/2014/main" id="{57DD2CBA-C7E7-47FC-8D6A-8DC750C26C09}"/>
              </a:ext>
            </a:extLst>
          </p:cNvPr>
          <p:cNvPicPr>
            <a:picLocks noChangeAspect="1"/>
          </p:cNvPicPr>
          <p:nvPr/>
        </p:nvPicPr>
        <p:blipFill>
          <a:blip r:embed="rId6">
            <a:extLst>
              <a:ext uri="{96DAC541-7B7A-43D3-8B79-37D633B846F1}">
                <asvg:svgBlip xmlns:asvg="http://schemas.microsoft.com/office/drawing/2016/SVG/main" r:embed="rId7"/>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sp>
        <p:nvSpPr>
          <p:cNvPr id="13" name="Rectangle 12">
            <a:extLst>
              <a:ext uri="{FF2B5EF4-FFF2-40B4-BE49-F238E27FC236}">
                <a16:creationId xmlns:a16="http://schemas.microsoft.com/office/drawing/2014/main" id="{2A49DED5-F6C5-43F0-911E-FD652FFA15FD}"/>
              </a:ext>
            </a:extLst>
          </p:cNvPr>
          <p:cNvSpPr/>
          <p:nvPr/>
        </p:nvSpPr>
        <p:spPr>
          <a:xfrm>
            <a:off x="7209443" y="1237028"/>
            <a:ext cx="3709615" cy="684803"/>
          </a:xfrm>
          <a:prstGeom prst="rect">
            <a:avLst/>
          </a:prstGeom>
        </p:spPr>
        <p:txBody>
          <a:bodyPr wrap="square">
            <a:spAutoFit/>
          </a:bodyPr>
          <a:lstStyle/>
          <a:p>
            <a:pPr>
              <a:lnSpc>
                <a:spcPct val="150000"/>
              </a:lnSpc>
            </a:pPr>
            <a:r>
              <a:rPr lang="en-US" sz="2800" dirty="0">
                <a:solidFill>
                  <a:srgbClr val="455A64"/>
                </a:solidFill>
                <a:latin typeface="+mj-lt"/>
              </a:rPr>
              <a:t>Objective</a:t>
            </a:r>
          </a:p>
        </p:txBody>
      </p:sp>
      <p:pic>
        <p:nvPicPr>
          <p:cNvPr id="14" name="Picture 13">
            <a:extLst>
              <a:ext uri="{FF2B5EF4-FFF2-40B4-BE49-F238E27FC236}">
                <a16:creationId xmlns:a16="http://schemas.microsoft.com/office/drawing/2014/main" id="{DD471146-AB30-45BE-9055-543079AB9C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pic>
        <p:nvPicPr>
          <p:cNvPr id="567" name="Graphic 566">
            <a:extLst>
              <a:ext uri="{FF2B5EF4-FFF2-40B4-BE49-F238E27FC236}">
                <a16:creationId xmlns:a16="http://schemas.microsoft.com/office/drawing/2014/main" id="{7AF694BC-B9DD-40EC-8C5D-440EF57E07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825" y="1779453"/>
            <a:ext cx="5843650" cy="3660551"/>
          </a:xfrm>
          <a:prstGeom prst="rect">
            <a:avLst/>
          </a:prstGeom>
        </p:spPr>
      </p:pic>
    </p:spTree>
    <p:extLst>
      <p:ext uri="{BB962C8B-B14F-4D97-AF65-F5344CB8AC3E}">
        <p14:creationId xmlns:p14="http://schemas.microsoft.com/office/powerpoint/2010/main" val="3675619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4C0F177-D848-43B1-882B-FC0445ABD7EA}"/>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8817875">
            <a:off x="9148222" y="5632402"/>
            <a:ext cx="3719974" cy="1824428"/>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9" name="Graphic 8">
            <a:extLst>
              <a:ext uri="{FF2B5EF4-FFF2-40B4-BE49-F238E27FC236}">
                <a16:creationId xmlns:a16="http://schemas.microsoft.com/office/drawing/2014/main" id="{D5F1E6B7-9DA4-485E-9818-7DEBBB61E99A}"/>
              </a:ext>
            </a:extLst>
          </p:cNvPr>
          <p:cNvPicPr>
            <a:picLocks noChangeAspect="1"/>
          </p:cNvPicPr>
          <p:nvPr/>
        </p:nvPicPr>
        <p:blipFill>
          <a:blip r:embed="rId4">
            <a:extLst>
              <a:ext uri="{96DAC541-7B7A-43D3-8B79-37D633B846F1}">
                <asvg:svgBlip xmlns:asvg="http://schemas.microsoft.com/office/drawing/2016/SVG/main" r:embed="rId5"/>
              </a:ext>
            </a:extLst>
          </a:blip>
          <a:srcRect t="11627" r="78187" b="14674"/>
          <a:stretch>
            <a:fillRect/>
          </a:stretch>
        </p:blipFill>
        <p:spPr>
          <a:xfrm rot="3952995">
            <a:off x="9876608" y="4683833"/>
            <a:ext cx="1523251" cy="4084518"/>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sp>
        <p:nvSpPr>
          <p:cNvPr id="46" name="Rectangle: Rounded Corners 45">
            <a:extLst>
              <a:ext uri="{FF2B5EF4-FFF2-40B4-BE49-F238E27FC236}">
                <a16:creationId xmlns:a16="http://schemas.microsoft.com/office/drawing/2014/main" id="{3ADF1BCC-23A4-432B-9777-C1D1E5F40265}"/>
              </a:ext>
            </a:extLst>
          </p:cNvPr>
          <p:cNvSpPr/>
          <p:nvPr/>
        </p:nvSpPr>
        <p:spPr>
          <a:xfrm>
            <a:off x="6306048" y="4143212"/>
            <a:ext cx="1892317" cy="2013273"/>
          </a:xfrm>
          <a:prstGeom prst="roundRect">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Rectangle: Rounded Corners 46">
            <a:extLst>
              <a:ext uri="{FF2B5EF4-FFF2-40B4-BE49-F238E27FC236}">
                <a16:creationId xmlns:a16="http://schemas.microsoft.com/office/drawing/2014/main" id="{67641F29-168E-4B18-B1CE-F80A6B8CC82E}"/>
              </a:ext>
            </a:extLst>
          </p:cNvPr>
          <p:cNvSpPr/>
          <p:nvPr/>
        </p:nvSpPr>
        <p:spPr>
          <a:xfrm>
            <a:off x="6306048" y="1996752"/>
            <a:ext cx="1892317" cy="2013273"/>
          </a:xfrm>
          <a:prstGeom prst="roundRect">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Rectangle: Rounded Corners 44">
            <a:extLst>
              <a:ext uri="{FF2B5EF4-FFF2-40B4-BE49-F238E27FC236}">
                <a16:creationId xmlns:a16="http://schemas.microsoft.com/office/drawing/2014/main" id="{44FB4AB6-7CAA-4D55-ADFE-4BCAD98EAF33}"/>
              </a:ext>
            </a:extLst>
          </p:cNvPr>
          <p:cNvSpPr/>
          <p:nvPr/>
        </p:nvSpPr>
        <p:spPr>
          <a:xfrm>
            <a:off x="1328626" y="4143212"/>
            <a:ext cx="1892317" cy="2013273"/>
          </a:xfrm>
          <a:prstGeom prst="roundRect">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4" name="Rectangle: Rounded Corners 43">
            <a:extLst>
              <a:ext uri="{FF2B5EF4-FFF2-40B4-BE49-F238E27FC236}">
                <a16:creationId xmlns:a16="http://schemas.microsoft.com/office/drawing/2014/main" id="{A596ACAB-87BE-4655-AC5E-0E88879BA120}"/>
              </a:ext>
            </a:extLst>
          </p:cNvPr>
          <p:cNvSpPr/>
          <p:nvPr/>
        </p:nvSpPr>
        <p:spPr>
          <a:xfrm>
            <a:off x="1328626" y="1996752"/>
            <a:ext cx="1892317" cy="2013273"/>
          </a:xfrm>
          <a:prstGeom prst="roundRect">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3" name="Picture Placeholder 32">
            <a:extLst>
              <a:ext uri="{FF2B5EF4-FFF2-40B4-BE49-F238E27FC236}">
                <a16:creationId xmlns:a16="http://schemas.microsoft.com/office/drawing/2014/main" id="{CAA96997-4F43-4853-A65D-AB51646DFEDD}"/>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3211" b="3211"/>
          <a:stretch>
            <a:fillRect/>
          </a:stretch>
        </p:blipFill>
        <p:spPr>
          <a:ln w="28575">
            <a:noFill/>
          </a:ln>
        </p:spPr>
      </p:pic>
      <p:pic>
        <p:nvPicPr>
          <p:cNvPr id="35" name="Picture Placeholder 34">
            <a:extLst>
              <a:ext uri="{FF2B5EF4-FFF2-40B4-BE49-F238E27FC236}">
                <a16:creationId xmlns:a16="http://schemas.microsoft.com/office/drawing/2014/main" id="{351ABE18-E1CA-4966-AE01-1FE19E264092}"/>
              </a:ext>
            </a:extLst>
          </p:cNvPr>
          <p:cNvPicPr>
            <a:picLocks noGrp="1" noChangeAspect="1"/>
          </p:cNvPicPr>
          <p:nvPr>
            <p:ph type="pic" sz="quarter" idx="14"/>
          </p:nvPr>
        </p:nvPicPr>
        <p:blipFill>
          <a:blip r:embed="rId7">
            <a:extLst>
              <a:ext uri="{28A0092B-C50C-407E-A947-70E740481C1C}">
                <a14:useLocalDpi xmlns:a14="http://schemas.microsoft.com/office/drawing/2010/main" val="0"/>
              </a:ext>
            </a:extLst>
          </a:blip>
          <a:srcRect t="5890" b="5890"/>
          <a:stretch>
            <a:fillRect/>
          </a:stretch>
        </p:blipFill>
        <p:spPr>
          <a:ln w="28575">
            <a:noFill/>
          </a:ln>
        </p:spPr>
      </p:pic>
      <p:pic>
        <p:nvPicPr>
          <p:cNvPr id="41" name="Picture Placeholder 40">
            <a:extLst>
              <a:ext uri="{FF2B5EF4-FFF2-40B4-BE49-F238E27FC236}">
                <a16:creationId xmlns:a16="http://schemas.microsoft.com/office/drawing/2014/main" id="{BDBD2287-C3AF-4C54-818B-9ACB7C823264}"/>
              </a:ext>
            </a:extLst>
          </p:cNvPr>
          <p:cNvPicPr>
            <a:picLocks noGrp="1" noChangeAspect="1"/>
          </p:cNvPicPr>
          <p:nvPr>
            <p:ph type="pic" sz="quarter" idx="15"/>
          </p:nvPr>
        </p:nvPicPr>
        <p:blipFill>
          <a:blip r:embed="rId8">
            <a:extLst>
              <a:ext uri="{28A0092B-C50C-407E-A947-70E740481C1C}">
                <a14:useLocalDpi xmlns:a14="http://schemas.microsoft.com/office/drawing/2010/main" val="0"/>
              </a:ext>
            </a:extLst>
          </a:blip>
          <a:srcRect t="9302" b="9302"/>
          <a:stretch>
            <a:fillRect/>
          </a:stretch>
        </p:blipFill>
        <p:spPr>
          <a:xfrm>
            <a:off x="6351439" y="2054059"/>
            <a:ext cx="1790020" cy="1889291"/>
          </a:xfrm>
          <a:ln w="28575">
            <a:noFill/>
          </a:ln>
        </p:spPr>
      </p:pic>
      <p:pic>
        <p:nvPicPr>
          <p:cNvPr id="43" name="Picture Placeholder 42">
            <a:extLst>
              <a:ext uri="{FF2B5EF4-FFF2-40B4-BE49-F238E27FC236}">
                <a16:creationId xmlns:a16="http://schemas.microsoft.com/office/drawing/2014/main" id="{B06BAA30-DE39-4AA1-854E-E550B424F7A1}"/>
              </a:ext>
            </a:extLst>
          </p:cNvPr>
          <p:cNvPicPr>
            <a:picLocks noGrp="1" noChangeAspect="1"/>
          </p:cNvPicPr>
          <p:nvPr>
            <p:ph type="pic" sz="quarter" idx="16"/>
          </p:nvPr>
        </p:nvPicPr>
        <p:blipFill>
          <a:blip r:embed="rId9">
            <a:extLst>
              <a:ext uri="{28A0092B-C50C-407E-A947-70E740481C1C}">
                <a14:useLocalDpi xmlns:a14="http://schemas.microsoft.com/office/drawing/2010/main" val="0"/>
              </a:ext>
            </a:extLst>
          </a:blip>
          <a:srcRect t="7368" b="7368"/>
          <a:stretch>
            <a:fillRect/>
          </a:stretch>
        </p:blipFill>
        <p:spPr>
          <a:xfrm>
            <a:off x="6351439" y="4205204"/>
            <a:ext cx="1790020" cy="1889291"/>
          </a:xfrm>
          <a:ln w="28575">
            <a:noFill/>
          </a:ln>
        </p:spPr>
      </p:pic>
      <p:sp>
        <p:nvSpPr>
          <p:cNvPr id="5" name="Rectangle 4">
            <a:extLst>
              <a:ext uri="{FF2B5EF4-FFF2-40B4-BE49-F238E27FC236}">
                <a16:creationId xmlns:a16="http://schemas.microsoft.com/office/drawing/2014/main" id="{2666F171-D905-4905-A7AA-48E33D015F43}"/>
              </a:ext>
            </a:extLst>
          </p:cNvPr>
          <p:cNvSpPr/>
          <p:nvPr/>
        </p:nvSpPr>
        <p:spPr>
          <a:xfrm>
            <a:off x="3451094" y="2311955"/>
            <a:ext cx="2738452" cy="348813"/>
          </a:xfrm>
          <a:prstGeom prst="rect">
            <a:avLst/>
          </a:prstGeom>
        </p:spPr>
        <p:txBody>
          <a:bodyPr wrap="square">
            <a:spAutoFit/>
          </a:bodyPr>
          <a:lstStyle/>
          <a:p>
            <a:pPr>
              <a:lnSpc>
                <a:spcPts val="2000"/>
              </a:lnSpc>
            </a:pPr>
            <a:r>
              <a:rPr lang="en-US" sz="1600" b="1" dirty="0">
                <a:solidFill>
                  <a:srgbClr val="E87051"/>
                </a:solidFill>
              </a:rPr>
              <a:t>Gerard Kasemba</a:t>
            </a:r>
          </a:p>
        </p:txBody>
      </p:sp>
      <p:pic>
        <p:nvPicPr>
          <p:cNvPr id="6" name="Graphic 5">
            <a:extLst>
              <a:ext uri="{FF2B5EF4-FFF2-40B4-BE49-F238E27FC236}">
                <a16:creationId xmlns:a16="http://schemas.microsoft.com/office/drawing/2014/main" id="{01E2545C-FA59-4F77-B548-6B7CC4444A3E}"/>
              </a:ext>
            </a:extLst>
          </p:cNvPr>
          <p:cNvPicPr>
            <a:picLocks noChangeAspect="1"/>
          </p:cNvPicPr>
          <p:nvPr/>
        </p:nvPicPr>
        <p:blipFill>
          <a:blip r:embed="rId10">
            <a:extLst>
              <a:ext uri="{96DAC541-7B7A-43D3-8B79-37D633B846F1}">
                <asvg:svgBlip xmlns:asvg="http://schemas.microsoft.com/office/drawing/2016/SVG/main" r:embed="rId11"/>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3" name="Picture 12">
            <a:extLst>
              <a:ext uri="{FF2B5EF4-FFF2-40B4-BE49-F238E27FC236}">
                <a16:creationId xmlns:a16="http://schemas.microsoft.com/office/drawing/2014/main" id="{C0B5B0F1-93AD-4F7F-A425-F0A7AA631CF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sp>
        <p:nvSpPr>
          <p:cNvPr id="14" name="Rectangle: Rounded Corners 13">
            <a:extLst>
              <a:ext uri="{FF2B5EF4-FFF2-40B4-BE49-F238E27FC236}">
                <a16:creationId xmlns:a16="http://schemas.microsoft.com/office/drawing/2014/main" id="{750A0D6E-7485-4E75-9E7A-62381CAF435F}"/>
              </a:ext>
            </a:extLst>
          </p:cNvPr>
          <p:cNvSpPr/>
          <p:nvPr/>
        </p:nvSpPr>
        <p:spPr>
          <a:xfrm>
            <a:off x="1381805" y="1658216"/>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CAD72DAC-BD57-4491-8636-C0E8E8CE4205}"/>
              </a:ext>
            </a:extLst>
          </p:cNvPr>
          <p:cNvSpPr/>
          <p:nvPr/>
        </p:nvSpPr>
        <p:spPr>
          <a:xfrm>
            <a:off x="1272640" y="907687"/>
            <a:ext cx="3709615" cy="684803"/>
          </a:xfrm>
          <a:prstGeom prst="rect">
            <a:avLst/>
          </a:prstGeom>
        </p:spPr>
        <p:txBody>
          <a:bodyPr wrap="square">
            <a:spAutoFit/>
          </a:bodyPr>
          <a:lstStyle/>
          <a:p>
            <a:pPr>
              <a:lnSpc>
                <a:spcPct val="150000"/>
              </a:lnSpc>
            </a:pPr>
            <a:r>
              <a:rPr lang="en-US" sz="2800" dirty="0">
                <a:solidFill>
                  <a:srgbClr val="455A64"/>
                </a:solidFill>
                <a:latin typeface="+mj-lt"/>
              </a:rPr>
              <a:t>Team</a:t>
            </a:r>
          </a:p>
        </p:txBody>
      </p:sp>
      <p:sp>
        <p:nvSpPr>
          <p:cNvPr id="17" name="Rectangle 16">
            <a:extLst>
              <a:ext uri="{FF2B5EF4-FFF2-40B4-BE49-F238E27FC236}">
                <a16:creationId xmlns:a16="http://schemas.microsoft.com/office/drawing/2014/main" id="{C344CE35-AA01-4835-A0EE-72408F643106}"/>
              </a:ext>
            </a:extLst>
          </p:cNvPr>
          <p:cNvSpPr/>
          <p:nvPr/>
        </p:nvSpPr>
        <p:spPr>
          <a:xfrm>
            <a:off x="3451094" y="2618116"/>
            <a:ext cx="1932895" cy="461665"/>
          </a:xfrm>
          <a:prstGeom prst="rect">
            <a:avLst/>
          </a:prstGeom>
        </p:spPr>
        <p:txBody>
          <a:bodyPr wrap="square">
            <a:spAutoFit/>
          </a:bodyPr>
          <a:lstStyle/>
          <a:p>
            <a:r>
              <a:rPr lang="en-US" sz="1200" dirty="0">
                <a:solidFill>
                  <a:srgbClr val="242725"/>
                </a:solidFill>
              </a:rPr>
              <a:t>Frontend developer, Founder and CEO</a:t>
            </a:r>
          </a:p>
        </p:txBody>
      </p:sp>
      <p:sp>
        <p:nvSpPr>
          <p:cNvPr id="18" name="Rectangle 17">
            <a:extLst>
              <a:ext uri="{FF2B5EF4-FFF2-40B4-BE49-F238E27FC236}">
                <a16:creationId xmlns:a16="http://schemas.microsoft.com/office/drawing/2014/main" id="{BCA6B589-B107-44DA-9EE6-C96657946E8A}"/>
              </a:ext>
            </a:extLst>
          </p:cNvPr>
          <p:cNvSpPr/>
          <p:nvPr/>
        </p:nvSpPr>
        <p:spPr>
          <a:xfrm>
            <a:off x="3451094" y="3123243"/>
            <a:ext cx="2266270" cy="328680"/>
          </a:xfrm>
          <a:prstGeom prst="rect">
            <a:avLst/>
          </a:prstGeom>
        </p:spPr>
        <p:txBody>
          <a:bodyPr wrap="square">
            <a:spAutoFit/>
          </a:bodyPr>
          <a:lstStyle/>
          <a:p>
            <a:pPr>
              <a:lnSpc>
                <a:spcPts val="2000"/>
              </a:lnSpc>
            </a:pPr>
            <a:r>
              <a:rPr lang="en-US" sz="1200" dirty="0">
                <a:solidFill>
                  <a:srgbClr val="242725"/>
                </a:solidFill>
              </a:rPr>
              <a:t>Location: Boston, MA, USA</a:t>
            </a:r>
            <a:endParaRPr lang="en-US" sz="1200" b="1" dirty="0">
              <a:solidFill>
                <a:srgbClr val="E87051"/>
              </a:solidFill>
            </a:endParaRPr>
          </a:p>
        </p:txBody>
      </p:sp>
      <p:sp>
        <p:nvSpPr>
          <p:cNvPr id="19" name="Rectangle 18">
            <a:extLst>
              <a:ext uri="{FF2B5EF4-FFF2-40B4-BE49-F238E27FC236}">
                <a16:creationId xmlns:a16="http://schemas.microsoft.com/office/drawing/2014/main" id="{A1D87924-FD68-4719-B1C0-CFD23E2145B1}"/>
              </a:ext>
            </a:extLst>
          </p:cNvPr>
          <p:cNvSpPr/>
          <p:nvPr/>
        </p:nvSpPr>
        <p:spPr>
          <a:xfrm>
            <a:off x="3451094" y="4491165"/>
            <a:ext cx="2738452" cy="343299"/>
          </a:xfrm>
          <a:prstGeom prst="rect">
            <a:avLst/>
          </a:prstGeom>
        </p:spPr>
        <p:txBody>
          <a:bodyPr wrap="square">
            <a:spAutoFit/>
          </a:bodyPr>
          <a:lstStyle/>
          <a:p>
            <a:pPr>
              <a:lnSpc>
                <a:spcPts val="2000"/>
              </a:lnSpc>
            </a:pPr>
            <a:r>
              <a:rPr lang="en-US" sz="1600" b="1" dirty="0">
                <a:solidFill>
                  <a:srgbClr val="E87051"/>
                </a:solidFill>
              </a:rPr>
              <a:t>Shubham Bhatta</a:t>
            </a:r>
          </a:p>
        </p:txBody>
      </p:sp>
      <p:sp>
        <p:nvSpPr>
          <p:cNvPr id="20" name="Rectangle 19">
            <a:extLst>
              <a:ext uri="{FF2B5EF4-FFF2-40B4-BE49-F238E27FC236}">
                <a16:creationId xmlns:a16="http://schemas.microsoft.com/office/drawing/2014/main" id="{5ED29DCD-BF57-4E4E-B696-DA6043BCC489}"/>
              </a:ext>
            </a:extLst>
          </p:cNvPr>
          <p:cNvSpPr/>
          <p:nvPr/>
        </p:nvSpPr>
        <p:spPr>
          <a:xfrm>
            <a:off x="3451094" y="4798279"/>
            <a:ext cx="1627700" cy="461665"/>
          </a:xfrm>
          <a:prstGeom prst="rect">
            <a:avLst/>
          </a:prstGeom>
        </p:spPr>
        <p:txBody>
          <a:bodyPr wrap="square">
            <a:spAutoFit/>
          </a:bodyPr>
          <a:lstStyle/>
          <a:p>
            <a:r>
              <a:rPr lang="en-US" sz="1200" dirty="0">
                <a:solidFill>
                  <a:srgbClr val="242725"/>
                </a:solidFill>
              </a:rPr>
              <a:t>Software Engineer and CTO</a:t>
            </a:r>
          </a:p>
        </p:txBody>
      </p:sp>
      <p:sp>
        <p:nvSpPr>
          <p:cNvPr id="21" name="Rectangle 20">
            <a:extLst>
              <a:ext uri="{FF2B5EF4-FFF2-40B4-BE49-F238E27FC236}">
                <a16:creationId xmlns:a16="http://schemas.microsoft.com/office/drawing/2014/main" id="{A86EA743-C1E1-4F3C-9B7C-BF8377A7EE97}"/>
              </a:ext>
            </a:extLst>
          </p:cNvPr>
          <p:cNvSpPr/>
          <p:nvPr/>
        </p:nvSpPr>
        <p:spPr>
          <a:xfrm>
            <a:off x="3451094" y="5262974"/>
            <a:ext cx="2266270" cy="328680"/>
          </a:xfrm>
          <a:prstGeom prst="rect">
            <a:avLst/>
          </a:prstGeom>
        </p:spPr>
        <p:txBody>
          <a:bodyPr wrap="square">
            <a:spAutoFit/>
          </a:bodyPr>
          <a:lstStyle/>
          <a:p>
            <a:pPr>
              <a:lnSpc>
                <a:spcPts val="2000"/>
              </a:lnSpc>
            </a:pPr>
            <a:r>
              <a:rPr lang="en-US" sz="1200" dirty="0">
                <a:solidFill>
                  <a:srgbClr val="242725"/>
                </a:solidFill>
              </a:rPr>
              <a:t>Location: Nepal</a:t>
            </a:r>
            <a:endParaRPr lang="en-US" sz="1200" b="1" dirty="0">
              <a:solidFill>
                <a:srgbClr val="E87051"/>
              </a:solidFill>
            </a:endParaRPr>
          </a:p>
        </p:txBody>
      </p:sp>
      <p:sp>
        <p:nvSpPr>
          <p:cNvPr id="22" name="Rectangle 21">
            <a:extLst>
              <a:ext uri="{FF2B5EF4-FFF2-40B4-BE49-F238E27FC236}">
                <a16:creationId xmlns:a16="http://schemas.microsoft.com/office/drawing/2014/main" id="{BE4E563E-8E50-43F5-890B-C90519448564}"/>
              </a:ext>
            </a:extLst>
          </p:cNvPr>
          <p:cNvSpPr/>
          <p:nvPr/>
        </p:nvSpPr>
        <p:spPr>
          <a:xfrm>
            <a:off x="8371610" y="2570795"/>
            <a:ext cx="2738452" cy="343299"/>
          </a:xfrm>
          <a:prstGeom prst="rect">
            <a:avLst/>
          </a:prstGeom>
        </p:spPr>
        <p:txBody>
          <a:bodyPr wrap="square">
            <a:spAutoFit/>
          </a:bodyPr>
          <a:lstStyle/>
          <a:p>
            <a:pPr>
              <a:lnSpc>
                <a:spcPts val="2000"/>
              </a:lnSpc>
            </a:pPr>
            <a:r>
              <a:rPr lang="en-US" sz="1600" b="1" dirty="0">
                <a:solidFill>
                  <a:srgbClr val="E87051"/>
                </a:solidFill>
              </a:rPr>
              <a:t>Narendra Bhatt</a:t>
            </a:r>
          </a:p>
        </p:txBody>
      </p:sp>
      <p:sp>
        <p:nvSpPr>
          <p:cNvPr id="23" name="Rectangle 22">
            <a:extLst>
              <a:ext uri="{FF2B5EF4-FFF2-40B4-BE49-F238E27FC236}">
                <a16:creationId xmlns:a16="http://schemas.microsoft.com/office/drawing/2014/main" id="{FA9BFA84-7E34-4B48-99B8-360A22376E05}"/>
              </a:ext>
            </a:extLst>
          </p:cNvPr>
          <p:cNvSpPr/>
          <p:nvPr/>
        </p:nvSpPr>
        <p:spPr>
          <a:xfrm>
            <a:off x="8371610" y="2860732"/>
            <a:ext cx="1627700" cy="276999"/>
          </a:xfrm>
          <a:prstGeom prst="rect">
            <a:avLst/>
          </a:prstGeom>
        </p:spPr>
        <p:txBody>
          <a:bodyPr wrap="square">
            <a:spAutoFit/>
          </a:bodyPr>
          <a:lstStyle/>
          <a:p>
            <a:r>
              <a:rPr lang="en-US" sz="1200" dirty="0">
                <a:solidFill>
                  <a:srgbClr val="242725"/>
                </a:solidFill>
              </a:rPr>
              <a:t>Software Engineer</a:t>
            </a:r>
          </a:p>
        </p:txBody>
      </p:sp>
      <p:sp>
        <p:nvSpPr>
          <p:cNvPr id="24" name="Rectangle 23">
            <a:extLst>
              <a:ext uri="{FF2B5EF4-FFF2-40B4-BE49-F238E27FC236}">
                <a16:creationId xmlns:a16="http://schemas.microsoft.com/office/drawing/2014/main" id="{B3EBEF2C-3FF0-430C-A4BB-52822DD250E5}"/>
              </a:ext>
            </a:extLst>
          </p:cNvPr>
          <p:cNvSpPr/>
          <p:nvPr/>
        </p:nvSpPr>
        <p:spPr>
          <a:xfrm>
            <a:off x="8371610" y="3137731"/>
            <a:ext cx="2266270" cy="328680"/>
          </a:xfrm>
          <a:prstGeom prst="rect">
            <a:avLst/>
          </a:prstGeom>
        </p:spPr>
        <p:txBody>
          <a:bodyPr wrap="square">
            <a:spAutoFit/>
          </a:bodyPr>
          <a:lstStyle/>
          <a:p>
            <a:pPr>
              <a:lnSpc>
                <a:spcPts val="2000"/>
              </a:lnSpc>
            </a:pPr>
            <a:r>
              <a:rPr lang="en-US" sz="1200" dirty="0">
                <a:solidFill>
                  <a:srgbClr val="242725"/>
                </a:solidFill>
              </a:rPr>
              <a:t>Location: Nepal</a:t>
            </a:r>
            <a:endParaRPr lang="en-US" sz="1200" b="1" dirty="0">
              <a:solidFill>
                <a:srgbClr val="E87051"/>
              </a:solidFill>
            </a:endParaRPr>
          </a:p>
        </p:txBody>
      </p:sp>
      <p:sp>
        <p:nvSpPr>
          <p:cNvPr id="25" name="Rectangle 24">
            <a:extLst>
              <a:ext uri="{FF2B5EF4-FFF2-40B4-BE49-F238E27FC236}">
                <a16:creationId xmlns:a16="http://schemas.microsoft.com/office/drawing/2014/main" id="{6F1E52EE-9D74-40A2-9F7F-3C751B22D05C}"/>
              </a:ext>
            </a:extLst>
          </p:cNvPr>
          <p:cNvSpPr/>
          <p:nvPr/>
        </p:nvSpPr>
        <p:spPr>
          <a:xfrm>
            <a:off x="8371610" y="4611520"/>
            <a:ext cx="2738452" cy="343299"/>
          </a:xfrm>
          <a:prstGeom prst="rect">
            <a:avLst/>
          </a:prstGeom>
        </p:spPr>
        <p:txBody>
          <a:bodyPr wrap="square">
            <a:spAutoFit/>
          </a:bodyPr>
          <a:lstStyle/>
          <a:p>
            <a:pPr>
              <a:lnSpc>
                <a:spcPts val="2000"/>
              </a:lnSpc>
            </a:pPr>
            <a:r>
              <a:rPr lang="en-US" sz="1600" b="1" dirty="0">
                <a:solidFill>
                  <a:srgbClr val="E87051"/>
                </a:solidFill>
              </a:rPr>
              <a:t>Anjal Bam</a:t>
            </a:r>
          </a:p>
        </p:txBody>
      </p:sp>
      <p:sp>
        <p:nvSpPr>
          <p:cNvPr id="26" name="Rectangle 25">
            <a:extLst>
              <a:ext uri="{FF2B5EF4-FFF2-40B4-BE49-F238E27FC236}">
                <a16:creationId xmlns:a16="http://schemas.microsoft.com/office/drawing/2014/main" id="{865D6EFB-B12B-4A45-8DF2-7F5E53CE9E54}"/>
              </a:ext>
            </a:extLst>
          </p:cNvPr>
          <p:cNvSpPr/>
          <p:nvPr/>
        </p:nvSpPr>
        <p:spPr>
          <a:xfrm>
            <a:off x="8371610" y="4924751"/>
            <a:ext cx="1627700" cy="276999"/>
          </a:xfrm>
          <a:prstGeom prst="rect">
            <a:avLst/>
          </a:prstGeom>
        </p:spPr>
        <p:txBody>
          <a:bodyPr wrap="square">
            <a:spAutoFit/>
          </a:bodyPr>
          <a:lstStyle/>
          <a:p>
            <a:r>
              <a:rPr lang="en-US" sz="1200" dirty="0">
                <a:solidFill>
                  <a:srgbClr val="242725"/>
                </a:solidFill>
              </a:rPr>
              <a:t>Frontend Developer</a:t>
            </a:r>
          </a:p>
        </p:txBody>
      </p:sp>
      <p:sp>
        <p:nvSpPr>
          <p:cNvPr id="27" name="Rectangle 26">
            <a:extLst>
              <a:ext uri="{FF2B5EF4-FFF2-40B4-BE49-F238E27FC236}">
                <a16:creationId xmlns:a16="http://schemas.microsoft.com/office/drawing/2014/main" id="{BFB3CCDD-E3EA-4471-9868-29065F03C3C4}"/>
              </a:ext>
            </a:extLst>
          </p:cNvPr>
          <p:cNvSpPr/>
          <p:nvPr/>
        </p:nvSpPr>
        <p:spPr>
          <a:xfrm>
            <a:off x="8371610" y="5186301"/>
            <a:ext cx="2266270" cy="328680"/>
          </a:xfrm>
          <a:prstGeom prst="rect">
            <a:avLst/>
          </a:prstGeom>
        </p:spPr>
        <p:txBody>
          <a:bodyPr wrap="square">
            <a:spAutoFit/>
          </a:bodyPr>
          <a:lstStyle/>
          <a:p>
            <a:pPr>
              <a:lnSpc>
                <a:spcPts val="2000"/>
              </a:lnSpc>
            </a:pPr>
            <a:r>
              <a:rPr lang="en-US" sz="1200" dirty="0">
                <a:solidFill>
                  <a:srgbClr val="242725"/>
                </a:solidFill>
              </a:rPr>
              <a:t>Location: Nepal</a:t>
            </a:r>
            <a:endParaRPr lang="en-US" sz="1200" b="1" dirty="0">
              <a:solidFill>
                <a:srgbClr val="E87051"/>
              </a:solidFill>
            </a:endParaRPr>
          </a:p>
        </p:txBody>
      </p:sp>
    </p:spTree>
    <p:extLst>
      <p:ext uri="{BB962C8B-B14F-4D97-AF65-F5344CB8AC3E}">
        <p14:creationId xmlns:p14="http://schemas.microsoft.com/office/powerpoint/2010/main" val="1954131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8B5BC7-4AE4-42D5-8118-8EF1EF989BE6}"/>
              </a:ext>
            </a:extLst>
          </p:cNvPr>
          <p:cNvSpPr/>
          <p:nvPr/>
        </p:nvSpPr>
        <p:spPr>
          <a:xfrm>
            <a:off x="4520123" y="1871112"/>
            <a:ext cx="5966061" cy="700576"/>
          </a:xfrm>
          <a:prstGeom prst="rect">
            <a:avLst/>
          </a:prstGeom>
        </p:spPr>
        <p:txBody>
          <a:bodyPr wrap="square">
            <a:spAutoFit/>
          </a:bodyPr>
          <a:lstStyle/>
          <a:p>
            <a:pPr>
              <a:lnSpc>
                <a:spcPts val="1600"/>
              </a:lnSpc>
            </a:pPr>
            <a:r>
              <a:rPr lang="en-US" sz="1200" dirty="0">
                <a:solidFill>
                  <a:srgbClr val="242725"/>
                </a:solidFill>
              </a:rPr>
              <a:t>Companies offer impersonal and cold service to customers, letting them experience rough investigations, and negatives from the banks. When it comes to buying used cars there are many factors that come into play.</a:t>
            </a:r>
          </a:p>
        </p:txBody>
      </p:sp>
      <p:sp>
        <p:nvSpPr>
          <p:cNvPr id="9" name="Rectangle: Rounded Corners 8">
            <a:extLst>
              <a:ext uri="{FF2B5EF4-FFF2-40B4-BE49-F238E27FC236}">
                <a16:creationId xmlns:a16="http://schemas.microsoft.com/office/drawing/2014/main" id="{8E5DA451-1D7C-4354-A942-B9FD770A5EC1}"/>
              </a:ext>
            </a:extLst>
          </p:cNvPr>
          <p:cNvSpPr/>
          <p:nvPr/>
        </p:nvSpPr>
        <p:spPr>
          <a:xfrm>
            <a:off x="4629288" y="1698978"/>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C8301DEE-51F8-46EE-806D-912316F7D6BF}"/>
              </a:ext>
            </a:extLst>
          </p:cNvPr>
          <p:cNvSpPr/>
          <p:nvPr/>
        </p:nvSpPr>
        <p:spPr>
          <a:xfrm>
            <a:off x="4520123" y="984316"/>
            <a:ext cx="3709615" cy="684803"/>
          </a:xfrm>
          <a:prstGeom prst="rect">
            <a:avLst/>
          </a:prstGeom>
        </p:spPr>
        <p:txBody>
          <a:bodyPr wrap="square">
            <a:spAutoFit/>
          </a:bodyPr>
          <a:lstStyle/>
          <a:p>
            <a:pPr>
              <a:lnSpc>
                <a:spcPct val="150000"/>
              </a:lnSpc>
            </a:pPr>
            <a:r>
              <a:rPr lang="en-US" sz="2800" dirty="0">
                <a:solidFill>
                  <a:srgbClr val="455A64"/>
                </a:solidFill>
                <a:latin typeface="+mj-lt"/>
              </a:rPr>
              <a:t>Problems</a:t>
            </a:r>
          </a:p>
        </p:txBody>
      </p:sp>
      <p:grpSp>
        <p:nvGrpSpPr>
          <p:cNvPr id="15" name="Group 14">
            <a:extLst>
              <a:ext uri="{FF2B5EF4-FFF2-40B4-BE49-F238E27FC236}">
                <a16:creationId xmlns:a16="http://schemas.microsoft.com/office/drawing/2014/main" id="{751B25C8-3E33-4B68-B24D-12C0AE39DCC5}"/>
              </a:ext>
            </a:extLst>
          </p:cNvPr>
          <p:cNvGrpSpPr/>
          <p:nvPr/>
        </p:nvGrpSpPr>
        <p:grpSpPr>
          <a:xfrm>
            <a:off x="8595974" y="5632402"/>
            <a:ext cx="4272222" cy="1855316"/>
            <a:chOff x="7354241" y="5214337"/>
            <a:chExt cx="5742555" cy="2493844"/>
          </a:xfrm>
        </p:grpSpPr>
        <p:pic>
          <p:nvPicPr>
            <p:cNvPr id="16" name="Graphic 15">
              <a:extLst>
                <a:ext uri="{FF2B5EF4-FFF2-40B4-BE49-F238E27FC236}">
                  <a16:creationId xmlns:a16="http://schemas.microsoft.com/office/drawing/2014/main" id="{AC57DB10-5456-4A27-9DE0-5FF5EDFE4A0F}"/>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8817875">
              <a:off x="8096551" y="5214337"/>
              <a:ext cx="5000245" cy="2452325"/>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7" name="Graphic 16">
              <a:extLst>
                <a:ext uri="{FF2B5EF4-FFF2-40B4-BE49-F238E27FC236}">
                  <a16:creationId xmlns:a16="http://schemas.microsoft.com/office/drawing/2014/main" id="{AD4FED46-4FEA-453B-903F-FD221C7AD582}"/>
                </a:ext>
              </a:extLst>
            </p:cNvPr>
            <p:cNvPicPr>
              <a:picLocks noChangeAspect="1"/>
            </p:cNvPicPr>
            <p:nvPr/>
          </p:nvPicPr>
          <p:blipFill>
            <a:blip r:embed="rId4">
              <a:extLst>
                <a:ext uri="{96DAC541-7B7A-43D3-8B79-37D633B846F1}">
                  <asvg:svgBlip xmlns:asvg="http://schemas.microsoft.com/office/drawing/2016/SVG/main" r:embed="rId5"/>
                </a:ext>
              </a:extLst>
            </a:blip>
            <a:srcRect t="11627" r="78187" b="14674"/>
            <a:stretch>
              <a:fillRect/>
            </a:stretch>
          </p:blipFill>
          <p:spPr>
            <a:xfrm rot="3952995">
              <a:off x="9075619" y="3939308"/>
              <a:ext cx="2047495" cy="5490251"/>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pSp>
      <p:pic>
        <p:nvPicPr>
          <p:cNvPr id="19" name="Graphic 18">
            <a:extLst>
              <a:ext uri="{FF2B5EF4-FFF2-40B4-BE49-F238E27FC236}">
                <a16:creationId xmlns:a16="http://schemas.microsoft.com/office/drawing/2014/main" id="{20EDE096-EED8-40D1-8D15-6C946CEFE9EF}"/>
              </a:ext>
            </a:extLst>
          </p:cNvPr>
          <p:cNvPicPr>
            <a:picLocks noChangeAspect="1"/>
          </p:cNvPicPr>
          <p:nvPr/>
        </p:nvPicPr>
        <p:blipFill>
          <a:blip r:embed="rId6">
            <a:extLst>
              <a:ext uri="{96DAC541-7B7A-43D3-8B79-37D633B846F1}">
                <asvg:svgBlip xmlns:asvg="http://schemas.microsoft.com/office/drawing/2016/SVG/main" r:embed="rId7"/>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sp>
        <p:nvSpPr>
          <p:cNvPr id="12" name="Rectangle 11">
            <a:extLst>
              <a:ext uri="{FF2B5EF4-FFF2-40B4-BE49-F238E27FC236}">
                <a16:creationId xmlns:a16="http://schemas.microsoft.com/office/drawing/2014/main" id="{87E24EB0-936F-4F22-A788-6A99B34CBC85}"/>
              </a:ext>
            </a:extLst>
          </p:cNvPr>
          <p:cNvSpPr/>
          <p:nvPr/>
        </p:nvSpPr>
        <p:spPr>
          <a:xfrm>
            <a:off x="1098753" y="3522158"/>
            <a:ext cx="2654638" cy="2136867"/>
          </a:xfrm>
          <a:prstGeom prst="rect">
            <a:avLst/>
          </a:prstGeom>
        </p:spPr>
        <p:txBody>
          <a:bodyPr wrap="square">
            <a:spAutoFit/>
          </a:bodyPr>
          <a:lstStyle/>
          <a:p>
            <a:pPr>
              <a:lnSpc>
                <a:spcPts val="1600"/>
              </a:lnSpc>
            </a:pPr>
            <a:r>
              <a:rPr lang="en-US" sz="1200" dirty="0">
                <a:solidFill>
                  <a:srgbClr val="242725"/>
                </a:solidFill>
              </a:rPr>
              <a:t>Buying a car from a dealership the price is usually very high and they leave no room for negotiations, usually leaving the buyer with only 2 options (finance or pay full cash). And even if with a private seller there is room for negotiations the buyer usually tends to only have one option which is to have the full payment ready.</a:t>
            </a:r>
          </a:p>
        </p:txBody>
      </p:sp>
      <p:sp>
        <p:nvSpPr>
          <p:cNvPr id="13" name="Rectangle 12">
            <a:extLst>
              <a:ext uri="{FF2B5EF4-FFF2-40B4-BE49-F238E27FC236}">
                <a16:creationId xmlns:a16="http://schemas.microsoft.com/office/drawing/2014/main" id="{C943A93E-D484-4569-ABBA-06039B1D9AF6}"/>
              </a:ext>
            </a:extLst>
          </p:cNvPr>
          <p:cNvSpPr/>
          <p:nvPr/>
        </p:nvSpPr>
        <p:spPr>
          <a:xfrm>
            <a:off x="4120257" y="3522158"/>
            <a:ext cx="3709615" cy="2342051"/>
          </a:xfrm>
          <a:prstGeom prst="rect">
            <a:avLst/>
          </a:prstGeom>
        </p:spPr>
        <p:txBody>
          <a:bodyPr wrap="square">
            <a:spAutoFit/>
          </a:bodyPr>
          <a:lstStyle/>
          <a:p>
            <a:pPr>
              <a:lnSpc>
                <a:spcPts val="1600"/>
              </a:lnSpc>
            </a:pPr>
            <a:r>
              <a:rPr lang="en-US" sz="1200" dirty="0">
                <a:solidFill>
                  <a:srgbClr val="242725"/>
                </a:solidFill>
              </a:rPr>
              <a:t>As a buyer I want to know that the car that I am buying will be 100% reliable. Most private sellers sell their cars “as is,” leaving the buyer stuck with whatever problems pop up. Car dealerships can also be very intimidating especially if you don’t know too much about cars. The problem is that most salesmen work on commission. They don’t have enough rooms to answer all your questions, it’s in their best interest to get you to drive home with any car no matter what while pocketing as big a profit as they can.</a:t>
            </a:r>
          </a:p>
        </p:txBody>
      </p:sp>
      <p:sp>
        <p:nvSpPr>
          <p:cNvPr id="14" name="Rectangle 13">
            <a:extLst>
              <a:ext uri="{FF2B5EF4-FFF2-40B4-BE49-F238E27FC236}">
                <a16:creationId xmlns:a16="http://schemas.microsoft.com/office/drawing/2014/main" id="{5BC3CE6D-65EA-4682-9288-CF89A3CDC06B}"/>
              </a:ext>
            </a:extLst>
          </p:cNvPr>
          <p:cNvSpPr/>
          <p:nvPr/>
        </p:nvSpPr>
        <p:spPr>
          <a:xfrm>
            <a:off x="8080008" y="3522158"/>
            <a:ext cx="2949482" cy="2342051"/>
          </a:xfrm>
          <a:prstGeom prst="rect">
            <a:avLst/>
          </a:prstGeom>
        </p:spPr>
        <p:txBody>
          <a:bodyPr wrap="square">
            <a:spAutoFit/>
          </a:bodyPr>
          <a:lstStyle/>
          <a:p>
            <a:pPr>
              <a:lnSpc>
                <a:spcPts val="1600"/>
              </a:lnSpc>
            </a:pPr>
            <a:r>
              <a:rPr lang="en-US" sz="1200" dirty="0">
                <a:solidFill>
                  <a:srgbClr val="242725"/>
                </a:solidFill>
              </a:rPr>
              <a:t>As we know, time is money and truth be told buying a car from a dealership feels like an eternity, so much paperwork to fill out this can usually take 1 to 2 days. Buying a car from private sellers takes even longer because it’s your job to search all over town if you want to find something good and after finding that you must bring the vehicle for inspection</a:t>
            </a:r>
          </a:p>
          <a:p>
            <a:pPr>
              <a:lnSpc>
                <a:spcPts val="1600"/>
              </a:lnSpc>
            </a:pPr>
            <a:r>
              <a:rPr lang="en-US" sz="1200" dirty="0">
                <a:solidFill>
                  <a:srgbClr val="242725"/>
                </a:solidFill>
              </a:rPr>
              <a:t>and registration.</a:t>
            </a:r>
          </a:p>
        </p:txBody>
      </p:sp>
      <p:sp>
        <p:nvSpPr>
          <p:cNvPr id="2" name="Rectangle 1">
            <a:extLst>
              <a:ext uri="{FF2B5EF4-FFF2-40B4-BE49-F238E27FC236}">
                <a16:creationId xmlns:a16="http://schemas.microsoft.com/office/drawing/2014/main" id="{FA467108-AE9D-4B74-BC6C-52ED11A7D460}"/>
              </a:ext>
            </a:extLst>
          </p:cNvPr>
          <p:cNvSpPr/>
          <p:nvPr/>
        </p:nvSpPr>
        <p:spPr>
          <a:xfrm>
            <a:off x="1679717" y="3098173"/>
            <a:ext cx="713657" cy="297517"/>
          </a:xfrm>
          <a:prstGeom prst="rect">
            <a:avLst/>
          </a:prstGeom>
        </p:spPr>
        <p:txBody>
          <a:bodyPr wrap="none">
            <a:spAutoFit/>
          </a:bodyPr>
          <a:lstStyle/>
          <a:p>
            <a:pPr>
              <a:lnSpc>
                <a:spcPts val="1600"/>
              </a:lnSpc>
            </a:pPr>
            <a:r>
              <a:rPr lang="en-US" sz="1400" b="1" dirty="0">
                <a:solidFill>
                  <a:srgbClr val="242725"/>
                </a:solidFill>
              </a:rPr>
              <a:t>Price: </a:t>
            </a:r>
          </a:p>
        </p:txBody>
      </p:sp>
      <p:sp>
        <p:nvSpPr>
          <p:cNvPr id="18" name="Rectangle 17">
            <a:extLst>
              <a:ext uri="{FF2B5EF4-FFF2-40B4-BE49-F238E27FC236}">
                <a16:creationId xmlns:a16="http://schemas.microsoft.com/office/drawing/2014/main" id="{8ADE7AB9-4CE5-40F5-B2F0-A547266526C7}"/>
              </a:ext>
            </a:extLst>
          </p:cNvPr>
          <p:cNvSpPr/>
          <p:nvPr/>
        </p:nvSpPr>
        <p:spPr>
          <a:xfrm>
            <a:off x="4639180" y="3098173"/>
            <a:ext cx="1132041" cy="297517"/>
          </a:xfrm>
          <a:prstGeom prst="rect">
            <a:avLst/>
          </a:prstGeom>
        </p:spPr>
        <p:txBody>
          <a:bodyPr wrap="none">
            <a:spAutoFit/>
          </a:bodyPr>
          <a:lstStyle/>
          <a:p>
            <a:pPr>
              <a:lnSpc>
                <a:spcPts val="1600"/>
              </a:lnSpc>
            </a:pPr>
            <a:r>
              <a:rPr lang="en-US" sz="1400" b="1" dirty="0">
                <a:solidFill>
                  <a:srgbClr val="242725"/>
                </a:solidFill>
              </a:rPr>
              <a:t>Reliability: </a:t>
            </a:r>
          </a:p>
        </p:txBody>
      </p:sp>
      <p:sp>
        <p:nvSpPr>
          <p:cNvPr id="20" name="Rectangle 19">
            <a:extLst>
              <a:ext uri="{FF2B5EF4-FFF2-40B4-BE49-F238E27FC236}">
                <a16:creationId xmlns:a16="http://schemas.microsoft.com/office/drawing/2014/main" id="{06FD201D-0812-48DA-A4FB-A3AD1864FF55}"/>
              </a:ext>
            </a:extLst>
          </p:cNvPr>
          <p:cNvSpPr/>
          <p:nvPr/>
        </p:nvSpPr>
        <p:spPr>
          <a:xfrm>
            <a:off x="8623433" y="3098173"/>
            <a:ext cx="700833" cy="297517"/>
          </a:xfrm>
          <a:prstGeom prst="rect">
            <a:avLst/>
          </a:prstGeom>
        </p:spPr>
        <p:txBody>
          <a:bodyPr wrap="none">
            <a:spAutoFit/>
          </a:bodyPr>
          <a:lstStyle/>
          <a:p>
            <a:pPr>
              <a:lnSpc>
                <a:spcPts val="1600"/>
              </a:lnSpc>
            </a:pPr>
            <a:r>
              <a:rPr lang="en-US" sz="1400" b="1" dirty="0">
                <a:solidFill>
                  <a:srgbClr val="242725"/>
                </a:solidFill>
              </a:rPr>
              <a:t>Time: </a:t>
            </a:r>
          </a:p>
        </p:txBody>
      </p:sp>
      <p:pic>
        <p:nvPicPr>
          <p:cNvPr id="21" name="Picture 20">
            <a:extLst>
              <a:ext uri="{FF2B5EF4-FFF2-40B4-BE49-F238E27FC236}">
                <a16:creationId xmlns:a16="http://schemas.microsoft.com/office/drawing/2014/main" id="{87BCB4D9-2CCF-4370-96C6-388CFAB923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pic>
        <p:nvPicPr>
          <p:cNvPr id="5" name="Graphic 4">
            <a:extLst>
              <a:ext uri="{FF2B5EF4-FFF2-40B4-BE49-F238E27FC236}">
                <a16:creationId xmlns:a16="http://schemas.microsoft.com/office/drawing/2014/main" id="{7F22B8E0-C190-4BD3-ACBB-4C9B2D082B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33378" y="3011163"/>
            <a:ext cx="338622" cy="433436"/>
          </a:xfrm>
          <a:prstGeom prst="rect">
            <a:avLst/>
          </a:prstGeom>
        </p:spPr>
      </p:pic>
      <p:pic>
        <p:nvPicPr>
          <p:cNvPr id="11" name="Graphic 10">
            <a:extLst>
              <a:ext uri="{FF2B5EF4-FFF2-40B4-BE49-F238E27FC236}">
                <a16:creationId xmlns:a16="http://schemas.microsoft.com/office/drawing/2014/main" id="{26CE7536-FA74-4A29-A87E-351D9307159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51603" y="3025556"/>
            <a:ext cx="404650" cy="404650"/>
          </a:xfrm>
          <a:prstGeom prst="rect">
            <a:avLst/>
          </a:prstGeom>
        </p:spPr>
      </p:pic>
      <p:pic>
        <p:nvPicPr>
          <p:cNvPr id="22" name="Graphic 21">
            <a:extLst>
              <a:ext uri="{FF2B5EF4-FFF2-40B4-BE49-F238E27FC236}">
                <a16:creationId xmlns:a16="http://schemas.microsoft.com/office/drawing/2014/main" id="{FACA7AE2-E581-4A8C-A89B-3565773F690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18579" y="2998737"/>
            <a:ext cx="404650" cy="458289"/>
          </a:xfrm>
          <a:prstGeom prst="rect">
            <a:avLst/>
          </a:prstGeom>
        </p:spPr>
      </p:pic>
      <p:cxnSp>
        <p:nvCxnSpPr>
          <p:cNvPr id="24" name="Straight Connector 23">
            <a:extLst>
              <a:ext uri="{FF2B5EF4-FFF2-40B4-BE49-F238E27FC236}">
                <a16:creationId xmlns:a16="http://schemas.microsoft.com/office/drawing/2014/main" id="{86F7773B-15E5-4E54-924C-3AE45605F6DA}"/>
              </a:ext>
            </a:extLst>
          </p:cNvPr>
          <p:cNvCxnSpPr/>
          <p:nvPr/>
        </p:nvCxnSpPr>
        <p:spPr>
          <a:xfrm>
            <a:off x="1771650" y="3425549"/>
            <a:ext cx="1781175" cy="0"/>
          </a:xfrm>
          <a:prstGeom prst="line">
            <a:avLst/>
          </a:prstGeom>
          <a:ln w="19050">
            <a:solidFill>
              <a:srgbClr val="E8705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0DF9874-EB5A-49EA-9B9B-66E8C837A5F8}"/>
              </a:ext>
            </a:extLst>
          </p:cNvPr>
          <p:cNvCxnSpPr>
            <a:cxnSpLocks/>
          </p:cNvCxnSpPr>
          <p:nvPr/>
        </p:nvCxnSpPr>
        <p:spPr>
          <a:xfrm>
            <a:off x="4743450" y="3425549"/>
            <a:ext cx="2847975" cy="0"/>
          </a:xfrm>
          <a:prstGeom prst="line">
            <a:avLst/>
          </a:prstGeom>
          <a:ln w="19050">
            <a:solidFill>
              <a:srgbClr val="E8705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65F59A-38CD-4154-A76C-FEEB303B6720}"/>
              </a:ext>
            </a:extLst>
          </p:cNvPr>
          <p:cNvCxnSpPr>
            <a:cxnSpLocks/>
          </p:cNvCxnSpPr>
          <p:nvPr/>
        </p:nvCxnSpPr>
        <p:spPr>
          <a:xfrm>
            <a:off x="8718701" y="3425549"/>
            <a:ext cx="1910739" cy="0"/>
          </a:xfrm>
          <a:prstGeom prst="line">
            <a:avLst/>
          </a:prstGeom>
          <a:ln w="19050">
            <a:solidFill>
              <a:srgbClr val="E87051"/>
            </a:solidFill>
          </a:ln>
        </p:spPr>
        <p:style>
          <a:lnRef idx="1">
            <a:schemeClr val="accent1"/>
          </a:lnRef>
          <a:fillRef idx="0">
            <a:schemeClr val="accent1"/>
          </a:fillRef>
          <a:effectRef idx="0">
            <a:schemeClr val="accent1"/>
          </a:effectRef>
          <a:fontRef idx="minor">
            <a:schemeClr val="tx1"/>
          </a:fontRef>
        </p:style>
      </p:cxnSp>
      <p:pic>
        <p:nvPicPr>
          <p:cNvPr id="267" name="Graphic 266">
            <a:extLst>
              <a:ext uri="{FF2B5EF4-FFF2-40B4-BE49-F238E27FC236}">
                <a16:creationId xmlns:a16="http://schemas.microsoft.com/office/drawing/2014/main" id="{5CE436F2-3642-4AC3-9CB6-7428AC88C61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32476" y="826277"/>
            <a:ext cx="2200902" cy="2064864"/>
          </a:xfrm>
          <a:prstGeom prst="rect">
            <a:avLst/>
          </a:prstGeom>
        </p:spPr>
      </p:pic>
    </p:spTree>
    <p:extLst>
      <p:ext uri="{BB962C8B-B14F-4D97-AF65-F5344CB8AC3E}">
        <p14:creationId xmlns:p14="http://schemas.microsoft.com/office/powerpoint/2010/main" val="3304774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2B0A6473-0802-4119-A2F8-62BB10FF8902}"/>
              </a:ext>
            </a:extLst>
          </p:cNvPr>
          <p:cNvSpPr/>
          <p:nvPr/>
        </p:nvSpPr>
        <p:spPr>
          <a:xfrm>
            <a:off x="1281870" y="2570460"/>
            <a:ext cx="9628262" cy="183062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F741BF9E-E64D-48C6-BDEA-7774E770B731}"/>
              </a:ext>
            </a:extLst>
          </p:cNvPr>
          <p:cNvSpPr/>
          <p:nvPr/>
        </p:nvSpPr>
        <p:spPr>
          <a:xfrm>
            <a:off x="4520123" y="1563617"/>
            <a:ext cx="5966061" cy="700576"/>
          </a:xfrm>
          <a:prstGeom prst="rect">
            <a:avLst/>
          </a:prstGeom>
        </p:spPr>
        <p:txBody>
          <a:bodyPr wrap="square">
            <a:spAutoFit/>
          </a:bodyPr>
          <a:lstStyle/>
          <a:p>
            <a:pPr>
              <a:lnSpc>
                <a:spcPts val="1600"/>
              </a:lnSpc>
            </a:pPr>
            <a:r>
              <a:rPr lang="en-US" sz="1200" dirty="0">
                <a:solidFill>
                  <a:srgbClr val="242725"/>
                </a:solidFill>
              </a:rPr>
              <a:t>Been aware of all the processes and customer needs involved in the selling and</a:t>
            </a:r>
          </a:p>
          <a:p>
            <a:pPr>
              <a:lnSpc>
                <a:spcPts val="1600"/>
              </a:lnSpc>
            </a:pPr>
            <a:r>
              <a:rPr lang="en-US" sz="1200" dirty="0">
                <a:solidFill>
                  <a:srgbClr val="242725"/>
                </a:solidFill>
              </a:rPr>
              <a:t>buying car management processes, achieving business goals and providing the</a:t>
            </a:r>
          </a:p>
          <a:p>
            <a:pPr>
              <a:lnSpc>
                <a:spcPts val="1600"/>
              </a:lnSpc>
            </a:pPr>
            <a:r>
              <a:rPr lang="en-US" sz="1200" dirty="0">
                <a:solidFill>
                  <a:srgbClr val="242725"/>
                </a:solidFill>
              </a:rPr>
              <a:t>best customer experience.</a:t>
            </a:r>
          </a:p>
        </p:txBody>
      </p:sp>
      <p:sp>
        <p:nvSpPr>
          <p:cNvPr id="6" name="Rectangle: Rounded Corners 5">
            <a:extLst>
              <a:ext uri="{FF2B5EF4-FFF2-40B4-BE49-F238E27FC236}">
                <a16:creationId xmlns:a16="http://schemas.microsoft.com/office/drawing/2014/main" id="{CC811965-123C-4A2F-87FE-065B79A720EC}"/>
              </a:ext>
            </a:extLst>
          </p:cNvPr>
          <p:cNvSpPr/>
          <p:nvPr/>
        </p:nvSpPr>
        <p:spPr>
          <a:xfrm>
            <a:off x="4629288" y="1391483"/>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5B0A6F6D-D754-4B4C-A2C5-DD1DB56A564C}"/>
              </a:ext>
            </a:extLst>
          </p:cNvPr>
          <p:cNvSpPr/>
          <p:nvPr/>
        </p:nvSpPr>
        <p:spPr>
          <a:xfrm>
            <a:off x="4520123" y="700082"/>
            <a:ext cx="3709615" cy="684803"/>
          </a:xfrm>
          <a:prstGeom prst="rect">
            <a:avLst/>
          </a:prstGeom>
        </p:spPr>
        <p:txBody>
          <a:bodyPr wrap="square">
            <a:spAutoFit/>
          </a:bodyPr>
          <a:lstStyle/>
          <a:p>
            <a:pPr>
              <a:lnSpc>
                <a:spcPct val="150000"/>
              </a:lnSpc>
            </a:pPr>
            <a:r>
              <a:rPr lang="en-US" sz="2800" dirty="0">
                <a:solidFill>
                  <a:srgbClr val="455A64"/>
                </a:solidFill>
                <a:latin typeface="+mj-lt"/>
              </a:rPr>
              <a:t>Solutions</a:t>
            </a:r>
          </a:p>
        </p:txBody>
      </p:sp>
      <p:grpSp>
        <p:nvGrpSpPr>
          <p:cNvPr id="8" name="Group 7">
            <a:extLst>
              <a:ext uri="{FF2B5EF4-FFF2-40B4-BE49-F238E27FC236}">
                <a16:creationId xmlns:a16="http://schemas.microsoft.com/office/drawing/2014/main" id="{95AF7D1E-8F5B-4AAC-AE98-61127722994C}"/>
              </a:ext>
            </a:extLst>
          </p:cNvPr>
          <p:cNvGrpSpPr/>
          <p:nvPr/>
        </p:nvGrpSpPr>
        <p:grpSpPr>
          <a:xfrm>
            <a:off x="8595974" y="5632402"/>
            <a:ext cx="4272222" cy="1855316"/>
            <a:chOff x="7354241" y="5214337"/>
            <a:chExt cx="5742555" cy="2493844"/>
          </a:xfrm>
        </p:grpSpPr>
        <p:pic>
          <p:nvPicPr>
            <p:cNvPr id="9" name="Graphic 8">
              <a:extLst>
                <a:ext uri="{FF2B5EF4-FFF2-40B4-BE49-F238E27FC236}">
                  <a16:creationId xmlns:a16="http://schemas.microsoft.com/office/drawing/2014/main" id="{87E4613A-0CAB-401F-8C7C-919B93347828}"/>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8817875">
              <a:off x="8096551" y="5214337"/>
              <a:ext cx="5000245" cy="2452325"/>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0" name="Graphic 9">
              <a:extLst>
                <a:ext uri="{FF2B5EF4-FFF2-40B4-BE49-F238E27FC236}">
                  <a16:creationId xmlns:a16="http://schemas.microsoft.com/office/drawing/2014/main" id="{253300C4-BFF4-4EAB-AC33-278E3C7383EB}"/>
                </a:ext>
              </a:extLst>
            </p:cNvPr>
            <p:cNvPicPr>
              <a:picLocks noChangeAspect="1"/>
            </p:cNvPicPr>
            <p:nvPr/>
          </p:nvPicPr>
          <p:blipFill>
            <a:blip r:embed="rId4">
              <a:extLst>
                <a:ext uri="{96DAC541-7B7A-43D3-8B79-37D633B846F1}">
                  <asvg:svgBlip xmlns:asvg="http://schemas.microsoft.com/office/drawing/2016/SVG/main" r:embed="rId5"/>
                </a:ext>
              </a:extLst>
            </a:blip>
            <a:srcRect t="11627" r="78187" b="14674"/>
            <a:stretch>
              <a:fillRect/>
            </a:stretch>
          </p:blipFill>
          <p:spPr>
            <a:xfrm rot="3952995">
              <a:off x="9075619" y="3939308"/>
              <a:ext cx="2047495" cy="5490251"/>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pSp>
      <p:pic>
        <p:nvPicPr>
          <p:cNvPr id="11" name="Graphic 10">
            <a:extLst>
              <a:ext uri="{FF2B5EF4-FFF2-40B4-BE49-F238E27FC236}">
                <a16:creationId xmlns:a16="http://schemas.microsoft.com/office/drawing/2014/main" id="{71799E4A-4114-42BC-B97E-3DB348D44A96}"/>
              </a:ext>
            </a:extLst>
          </p:cNvPr>
          <p:cNvPicPr>
            <a:picLocks noChangeAspect="1"/>
          </p:cNvPicPr>
          <p:nvPr/>
        </p:nvPicPr>
        <p:blipFill>
          <a:blip r:embed="rId6">
            <a:extLst>
              <a:ext uri="{96DAC541-7B7A-43D3-8B79-37D633B846F1}">
                <asvg:svgBlip xmlns:asvg="http://schemas.microsoft.com/office/drawing/2016/SVG/main" r:embed="rId7"/>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sp>
        <p:nvSpPr>
          <p:cNvPr id="12" name="Rectangle 11">
            <a:extLst>
              <a:ext uri="{FF2B5EF4-FFF2-40B4-BE49-F238E27FC236}">
                <a16:creationId xmlns:a16="http://schemas.microsoft.com/office/drawing/2014/main" id="{27F1D169-B337-4DF3-ACD5-01301A8898C2}"/>
              </a:ext>
            </a:extLst>
          </p:cNvPr>
          <p:cNvSpPr/>
          <p:nvPr/>
        </p:nvSpPr>
        <p:spPr>
          <a:xfrm>
            <a:off x="1501634" y="3201440"/>
            <a:ext cx="9078059" cy="1110945"/>
          </a:xfrm>
          <a:prstGeom prst="rect">
            <a:avLst/>
          </a:prstGeom>
        </p:spPr>
        <p:txBody>
          <a:bodyPr wrap="square">
            <a:spAutoFit/>
          </a:bodyPr>
          <a:lstStyle/>
          <a:p>
            <a:pPr>
              <a:lnSpc>
                <a:spcPts val="1600"/>
              </a:lnSpc>
            </a:pPr>
            <a:r>
              <a:rPr lang="en-US" sz="1200" dirty="0">
                <a:solidFill>
                  <a:srgbClr val="242725"/>
                </a:solidFill>
              </a:rPr>
              <a:t>Buying a car from Carsemba is literally the cheapest way that has never been invented. First, we give our users a spending limit based on their income. By doing this we’re helping the buyer find something good and affordable that they will be able to pay. You don’t need to get a loan or even having the full amount, once you have selected the car that you want, Carsemba will take care of paying the seller upfront and you as the buyer will choose the best way that fits you to pay us back with an installment as low as $200 every week.</a:t>
            </a:r>
          </a:p>
        </p:txBody>
      </p:sp>
      <p:sp>
        <p:nvSpPr>
          <p:cNvPr id="13" name="Rectangle 12">
            <a:extLst>
              <a:ext uri="{FF2B5EF4-FFF2-40B4-BE49-F238E27FC236}">
                <a16:creationId xmlns:a16="http://schemas.microsoft.com/office/drawing/2014/main" id="{A7551C97-F61D-496D-A36C-F3B863F0675E}"/>
              </a:ext>
            </a:extLst>
          </p:cNvPr>
          <p:cNvSpPr/>
          <p:nvPr/>
        </p:nvSpPr>
        <p:spPr>
          <a:xfrm>
            <a:off x="1281870" y="5174068"/>
            <a:ext cx="4553843" cy="905761"/>
          </a:xfrm>
          <a:prstGeom prst="rect">
            <a:avLst/>
          </a:prstGeom>
        </p:spPr>
        <p:txBody>
          <a:bodyPr wrap="square">
            <a:spAutoFit/>
          </a:bodyPr>
          <a:lstStyle/>
          <a:p>
            <a:pPr>
              <a:lnSpc>
                <a:spcPts val="1600"/>
              </a:lnSpc>
            </a:pPr>
            <a:r>
              <a:rPr lang="en-US" sz="1200" dirty="0">
                <a:solidFill>
                  <a:srgbClr val="242725"/>
                </a:solidFill>
              </a:rPr>
              <a:t>Carsemba comes with a 7 days warranty, meaning after 7 days of purchasing your vehicle, if you notice any issue with the car, you can contact us, and your vehicle will be taken care by us free of charge.</a:t>
            </a:r>
          </a:p>
        </p:txBody>
      </p:sp>
      <p:sp>
        <p:nvSpPr>
          <p:cNvPr id="14" name="Rectangle 13">
            <a:extLst>
              <a:ext uri="{FF2B5EF4-FFF2-40B4-BE49-F238E27FC236}">
                <a16:creationId xmlns:a16="http://schemas.microsoft.com/office/drawing/2014/main" id="{E2741A28-70D5-48B8-A1EF-539701C5A549}"/>
              </a:ext>
            </a:extLst>
          </p:cNvPr>
          <p:cNvSpPr/>
          <p:nvPr/>
        </p:nvSpPr>
        <p:spPr>
          <a:xfrm>
            <a:off x="6216713" y="5174068"/>
            <a:ext cx="4029694" cy="700576"/>
          </a:xfrm>
          <a:prstGeom prst="rect">
            <a:avLst/>
          </a:prstGeom>
        </p:spPr>
        <p:txBody>
          <a:bodyPr wrap="square">
            <a:spAutoFit/>
          </a:bodyPr>
          <a:lstStyle/>
          <a:p>
            <a:pPr>
              <a:lnSpc>
                <a:spcPts val="1600"/>
              </a:lnSpc>
            </a:pPr>
            <a:r>
              <a:rPr lang="en-US" sz="1200" dirty="0">
                <a:solidFill>
                  <a:srgbClr val="242725"/>
                </a:solidFill>
              </a:rPr>
              <a:t>The buying car procedure only takes less than 5 minute, and you can get your car ready to drive as soon as the same day</a:t>
            </a:r>
          </a:p>
        </p:txBody>
      </p:sp>
      <p:sp>
        <p:nvSpPr>
          <p:cNvPr id="15" name="Rectangle 14">
            <a:extLst>
              <a:ext uri="{FF2B5EF4-FFF2-40B4-BE49-F238E27FC236}">
                <a16:creationId xmlns:a16="http://schemas.microsoft.com/office/drawing/2014/main" id="{113BC092-CDA9-46CC-A880-9CBF9893E6B5}"/>
              </a:ext>
            </a:extLst>
          </p:cNvPr>
          <p:cNvSpPr/>
          <p:nvPr/>
        </p:nvSpPr>
        <p:spPr>
          <a:xfrm>
            <a:off x="2063075" y="2777455"/>
            <a:ext cx="713657" cy="297517"/>
          </a:xfrm>
          <a:prstGeom prst="rect">
            <a:avLst/>
          </a:prstGeom>
        </p:spPr>
        <p:txBody>
          <a:bodyPr wrap="none">
            <a:spAutoFit/>
          </a:bodyPr>
          <a:lstStyle/>
          <a:p>
            <a:pPr>
              <a:lnSpc>
                <a:spcPts val="1600"/>
              </a:lnSpc>
            </a:pPr>
            <a:r>
              <a:rPr lang="en-US" sz="1400" b="1" dirty="0">
                <a:solidFill>
                  <a:srgbClr val="242725"/>
                </a:solidFill>
              </a:rPr>
              <a:t>Price: </a:t>
            </a:r>
          </a:p>
        </p:txBody>
      </p:sp>
      <p:sp>
        <p:nvSpPr>
          <p:cNvPr id="16" name="Rectangle 15">
            <a:extLst>
              <a:ext uri="{FF2B5EF4-FFF2-40B4-BE49-F238E27FC236}">
                <a16:creationId xmlns:a16="http://schemas.microsoft.com/office/drawing/2014/main" id="{6B350CFC-11C8-45DC-823E-1A46478ADB3D}"/>
              </a:ext>
            </a:extLst>
          </p:cNvPr>
          <p:cNvSpPr/>
          <p:nvPr/>
        </p:nvSpPr>
        <p:spPr>
          <a:xfrm>
            <a:off x="1800793" y="4750083"/>
            <a:ext cx="1132041" cy="297517"/>
          </a:xfrm>
          <a:prstGeom prst="rect">
            <a:avLst/>
          </a:prstGeom>
        </p:spPr>
        <p:txBody>
          <a:bodyPr wrap="none">
            <a:spAutoFit/>
          </a:bodyPr>
          <a:lstStyle/>
          <a:p>
            <a:pPr>
              <a:lnSpc>
                <a:spcPts val="1600"/>
              </a:lnSpc>
            </a:pPr>
            <a:r>
              <a:rPr lang="en-US" sz="1400" b="1" dirty="0">
                <a:solidFill>
                  <a:srgbClr val="242725"/>
                </a:solidFill>
              </a:rPr>
              <a:t>Reliability: </a:t>
            </a:r>
          </a:p>
        </p:txBody>
      </p:sp>
      <p:sp>
        <p:nvSpPr>
          <p:cNvPr id="17" name="Rectangle 16">
            <a:extLst>
              <a:ext uri="{FF2B5EF4-FFF2-40B4-BE49-F238E27FC236}">
                <a16:creationId xmlns:a16="http://schemas.microsoft.com/office/drawing/2014/main" id="{52F069DF-2953-461F-B2DB-E4ABC0AC6487}"/>
              </a:ext>
            </a:extLst>
          </p:cNvPr>
          <p:cNvSpPr/>
          <p:nvPr/>
        </p:nvSpPr>
        <p:spPr>
          <a:xfrm>
            <a:off x="6760138" y="4750083"/>
            <a:ext cx="700833" cy="297517"/>
          </a:xfrm>
          <a:prstGeom prst="rect">
            <a:avLst/>
          </a:prstGeom>
        </p:spPr>
        <p:txBody>
          <a:bodyPr wrap="none">
            <a:spAutoFit/>
          </a:bodyPr>
          <a:lstStyle/>
          <a:p>
            <a:pPr>
              <a:lnSpc>
                <a:spcPts val="1600"/>
              </a:lnSpc>
            </a:pPr>
            <a:r>
              <a:rPr lang="en-US" sz="1400" b="1" dirty="0">
                <a:solidFill>
                  <a:srgbClr val="242725"/>
                </a:solidFill>
              </a:rPr>
              <a:t>Time: </a:t>
            </a:r>
          </a:p>
        </p:txBody>
      </p:sp>
      <p:pic>
        <p:nvPicPr>
          <p:cNvPr id="18" name="Picture 17">
            <a:extLst>
              <a:ext uri="{FF2B5EF4-FFF2-40B4-BE49-F238E27FC236}">
                <a16:creationId xmlns:a16="http://schemas.microsoft.com/office/drawing/2014/main" id="{07E064C8-0BC9-47F6-B65F-257A33DEC8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pic>
        <p:nvPicPr>
          <p:cNvPr id="19" name="Graphic 18">
            <a:extLst>
              <a:ext uri="{FF2B5EF4-FFF2-40B4-BE49-F238E27FC236}">
                <a16:creationId xmlns:a16="http://schemas.microsoft.com/office/drawing/2014/main" id="{0F65C796-3FAE-435F-B267-B549AB3172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94991" y="4663073"/>
            <a:ext cx="338622" cy="433436"/>
          </a:xfrm>
          <a:prstGeom prst="rect">
            <a:avLst/>
          </a:prstGeom>
        </p:spPr>
      </p:pic>
      <p:pic>
        <p:nvPicPr>
          <p:cNvPr id="20" name="Graphic 19">
            <a:extLst>
              <a:ext uri="{FF2B5EF4-FFF2-40B4-BE49-F238E27FC236}">
                <a16:creationId xmlns:a16="http://schemas.microsoft.com/office/drawing/2014/main" id="{36BFF6BF-EF48-47CE-9527-5FDAB90E3F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88308" y="4677466"/>
            <a:ext cx="404650" cy="404650"/>
          </a:xfrm>
          <a:prstGeom prst="rect">
            <a:avLst/>
          </a:prstGeom>
        </p:spPr>
      </p:pic>
      <p:pic>
        <p:nvPicPr>
          <p:cNvPr id="21" name="Graphic 20">
            <a:extLst>
              <a:ext uri="{FF2B5EF4-FFF2-40B4-BE49-F238E27FC236}">
                <a16:creationId xmlns:a16="http://schemas.microsoft.com/office/drawing/2014/main" id="{17B1A37D-CA0D-4C66-8286-A78E11ED043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01937" y="2678019"/>
            <a:ext cx="404650" cy="458289"/>
          </a:xfrm>
          <a:prstGeom prst="rect">
            <a:avLst/>
          </a:prstGeom>
        </p:spPr>
      </p:pic>
      <p:cxnSp>
        <p:nvCxnSpPr>
          <p:cNvPr id="23" name="Straight Connector 22">
            <a:extLst>
              <a:ext uri="{FF2B5EF4-FFF2-40B4-BE49-F238E27FC236}">
                <a16:creationId xmlns:a16="http://schemas.microsoft.com/office/drawing/2014/main" id="{152463EA-7293-4AAE-8E32-6E124C631014}"/>
              </a:ext>
            </a:extLst>
          </p:cNvPr>
          <p:cNvCxnSpPr>
            <a:cxnSpLocks/>
          </p:cNvCxnSpPr>
          <p:nvPr/>
        </p:nvCxnSpPr>
        <p:spPr>
          <a:xfrm>
            <a:off x="1905063" y="5077459"/>
            <a:ext cx="3736233" cy="0"/>
          </a:xfrm>
          <a:prstGeom prst="line">
            <a:avLst/>
          </a:prstGeom>
          <a:ln w="19050">
            <a:solidFill>
              <a:srgbClr val="E8705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8AF2E5E-F56A-4F0C-B422-7683600A20C5}"/>
              </a:ext>
            </a:extLst>
          </p:cNvPr>
          <p:cNvCxnSpPr>
            <a:cxnSpLocks/>
          </p:cNvCxnSpPr>
          <p:nvPr/>
        </p:nvCxnSpPr>
        <p:spPr>
          <a:xfrm>
            <a:off x="6855406" y="5077459"/>
            <a:ext cx="2973329" cy="0"/>
          </a:xfrm>
          <a:prstGeom prst="line">
            <a:avLst/>
          </a:prstGeom>
          <a:ln w="19050">
            <a:solidFill>
              <a:srgbClr val="E87051"/>
            </a:solidFill>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B5FDF296-6B89-4F24-BF9A-E02BD313205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01634" y="556070"/>
            <a:ext cx="2657081" cy="1708123"/>
          </a:xfrm>
          <a:prstGeom prst="rect">
            <a:avLst/>
          </a:prstGeom>
        </p:spPr>
      </p:pic>
    </p:spTree>
    <p:extLst>
      <p:ext uri="{BB962C8B-B14F-4D97-AF65-F5344CB8AC3E}">
        <p14:creationId xmlns:p14="http://schemas.microsoft.com/office/powerpoint/2010/main" val="4049941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15D4EC-60DF-4C8B-B5A8-46DA284E5802}"/>
              </a:ext>
            </a:extLst>
          </p:cNvPr>
          <p:cNvSpPr/>
          <p:nvPr/>
        </p:nvSpPr>
        <p:spPr>
          <a:xfrm>
            <a:off x="1314452" y="2782851"/>
            <a:ext cx="3368564" cy="797270"/>
          </a:xfrm>
          <a:prstGeom prst="rect">
            <a:avLst/>
          </a:prstGeom>
        </p:spPr>
        <p:txBody>
          <a:bodyPr wrap="square">
            <a:spAutoFit/>
          </a:bodyPr>
          <a:lstStyle/>
          <a:p>
            <a:pPr>
              <a:lnSpc>
                <a:spcPct val="150000"/>
              </a:lnSpc>
            </a:pPr>
            <a:r>
              <a:rPr lang="en-US" sz="1600" dirty="0">
                <a:solidFill>
                  <a:srgbClr val="242725"/>
                </a:solidFill>
              </a:rPr>
              <a:t>In this section we must answer this three main questions:</a:t>
            </a:r>
          </a:p>
        </p:txBody>
      </p:sp>
      <p:sp>
        <p:nvSpPr>
          <p:cNvPr id="5" name="Rectangle: Rounded Corners 4">
            <a:extLst>
              <a:ext uri="{FF2B5EF4-FFF2-40B4-BE49-F238E27FC236}">
                <a16:creationId xmlns:a16="http://schemas.microsoft.com/office/drawing/2014/main" id="{343B1051-D042-4F7D-BE7B-29C0B2963D02}"/>
              </a:ext>
            </a:extLst>
          </p:cNvPr>
          <p:cNvSpPr/>
          <p:nvPr/>
        </p:nvSpPr>
        <p:spPr>
          <a:xfrm>
            <a:off x="1423615" y="2610716"/>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CEF721C9-9820-4BE3-9972-4082B4C9E59B}"/>
              </a:ext>
            </a:extLst>
          </p:cNvPr>
          <p:cNvSpPr/>
          <p:nvPr/>
        </p:nvSpPr>
        <p:spPr>
          <a:xfrm>
            <a:off x="1314450" y="1860187"/>
            <a:ext cx="3709615" cy="684803"/>
          </a:xfrm>
          <a:prstGeom prst="rect">
            <a:avLst/>
          </a:prstGeom>
        </p:spPr>
        <p:txBody>
          <a:bodyPr wrap="square">
            <a:spAutoFit/>
          </a:bodyPr>
          <a:lstStyle/>
          <a:p>
            <a:pPr>
              <a:lnSpc>
                <a:spcPct val="150000"/>
              </a:lnSpc>
            </a:pPr>
            <a:r>
              <a:rPr lang="en-US" sz="2800" dirty="0">
                <a:solidFill>
                  <a:srgbClr val="455A64"/>
                </a:solidFill>
                <a:latin typeface="+mj-lt"/>
              </a:rPr>
              <a:t>Brand Positioning</a:t>
            </a:r>
          </a:p>
        </p:txBody>
      </p:sp>
      <p:pic>
        <p:nvPicPr>
          <p:cNvPr id="12" name="Graphic 11">
            <a:extLst>
              <a:ext uri="{FF2B5EF4-FFF2-40B4-BE49-F238E27FC236}">
                <a16:creationId xmlns:a16="http://schemas.microsoft.com/office/drawing/2014/main" id="{F916155F-C1B8-44E0-A373-F824D626C1F2}"/>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sp>
        <p:nvSpPr>
          <p:cNvPr id="13" name="Rectangle 12">
            <a:extLst>
              <a:ext uri="{FF2B5EF4-FFF2-40B4-BE49-F238E27FC236}">
                <a16:creationId xmlns:a16="http://schemas.microsoft.com/office/drawing/2014/main" id="{206F2CF3-3A30-4363-AC10-D3EB7C49A4F2}"/>
              </a:ext>
            </a:extLst>
          </p:cNvPr>
          <p:cNvSpPr/>
          <p:nvPr/>
        </p:nvSpPr>
        <p:spPr>
          <a:xfrm>
            <a:off x="1362075" y="3645848"/>
            <a:ext cx="3219450" cy="1716432"/>
          </a:xfrm>
          <a:prstGeom prst="rect">
            <a:avLst/>
          </a:prstGeom>
        </p:spPr>
        <p:txBody>
          <a:bodyPr wrap="square">
            <a:spAutoFit/>
          </a:bodyPr>
          <a:lstStyle/>
          <a:p>
            <a:pPr marL="342900" indent="-342900">
              <a:lnSpc>
                <a:spcPct val="150000"/>
              </a:lnSpc>
              <a:buClr>
                <a:srgbClr val="E87051"/>
              </a:buClr>
              <a:buFont typeface="+mj-lt"/>
              <a:buAutoNum type="arabicPeriod"/>
            </a:pPr>
            <a:r>
              <a:rPr lang="en-US" b="1" dirty="0">
                <a:solidFill>
                  <a:srgbClr val="455A64"/>
                </a:solidFill>
              </a:rPr>
              <a:t>Who are we?</a:t>
            </a:r>
          </a:p>
          <a:p>
            <a:pPr marL="342900" indent="-342900">
              <a:lnSpc>
                <a:spcPct val="150000"/>
              </a:lnSpc>
              <a:buClr>
                <a:srgbClr val="E87051"/>
              </a:buClr>
              <a:buFont typeface="+mj-lt"/>
              <a:buAutoNum type="arabicPeriod"/>
            </a:pPr>
            <a:r>
              <a:rPr lang="en-US" b="1" dirty="0">
                <a:solidFill>
                  <a:srgbClr val="455A64"/>
                </a:solidFill>
              </a:rPr>
              <a:t>How we do it?</a:t>
            </a:r>
          </a:p>
          <a:p>
            <a:pPr marL="342900" indent="-342900">
              <a:lnSpc>
                <a:spcPct val="150000"/>
              </a:lnSpc>
              <a:buClr>
                <a:srgbClr val="E87051"/>
              </a:buClr>
              <a:buFont typeface="+mj-lt"/>
              <a:buAutoNum type="arabicPeriod"/>
            </a:pPr>
            <a:r>
              <a:rPr lang="en-US" b="1" dirty="0">
                <a:solidFill>
                  <a:srgbClr val="455A64"/>
                </a:solidFill>
              </a:rPr>
              <a:t>Why are we important to the others?</a:t>
            </a:r>
          </a:p>
        </p:txBody>
      </p:sp>
      <p:grpSp>
        <p:nvGrpSpPr>
          <p:cNvPr id="18" name="Group 17">
            <a:extLst>
              <a:ext uri="{FF2B5EF4-FFF2-40B4-BE49-F238E27FC236}">
                <a16:creationId xmlns:a16="http://schemas.microsoft.com/office/drawing/2014/main" id="{1435D5F3-247C-44F8-B169-2FD7BF88242E}"/>
              </a:ext>
            </a:extLst>
          </p:cNvPr>
          <p:cNvGrpSpPr/>
          <p:nvPr/>
        </p:nvGrpSpPr>
        <p:grpSpPr>
          <a:xfrm>
            <a:off x="8595974" y="5632402"/>
            <a:ext cx="4272222" cy="1855316"/>
            <a:chOff x="7354241" y="5214337"/>
            <a:chExt cx="5742555" cy="2493844"/>
          </a:xfrm>
        </p:grpSpPr>
        <p:pic>
          <p:nvPicPr>
            <p:cNvPr id="19" name="Graphic 18">
              <a:extLst>
                <a:ext uri="{FF2B5EF4-FFF2-40B4-BE49-F238E27FC236}">
                  <a16:creationId xmlns:a16="http://schemas.microsoft.com/office/drawing/2014/main" id="{C19BEC7C-B39F-4035-8CAC-39818172EADB}"/>
                </a:ext>
              </a:extLst>
            </p:cNvPr>
            <p:cNvPicPr>
              <a:picLocks noChangeAspect="1"/>
            </p:cNvPicPr>
            <p:nvPr/>
          </p:nvPicPr>
          <p:blipFill>
            <a:blip r:embed="rId4">
              <a:extLst>
                <a:ext uri="{96DAC541-7B7A-43D3-8B79-37D633B846F1}">
                  <asvg:svgBlip xmlns:asvg="http://schemas.microsoft.com/office/drawing/2016/SVG/main" r:embed="rId5"/>
                </a:ext>
              </a:extLst>
            </a:blip>
            <a:srcRect t="38204"/>
            <a:stretch>
              <a:fillRect/>
            </a:stretch>
          </p:blipFill>
          <p:spPr>
            <a:xfrm rot="8817875">
              <a:off x="8096551" y="5214337"/>
              <a:ext cx="5000245" cy="2452325"/>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21" name="Graphic 20">
              <a:extLst>
                <a:ext uri="{FF2B5EF4-FFF2-40B4-BE49-F238E27FC236}">
                  <a16:creationId xmlns:a16="http://schemas.microsoft.com/office/drawing/2014/main" id="{913E0BCF-5969-45E0-9FE6-697FEFCBDFA3}"/>
                </a:ext>
              </a:extLst>
            </p:cNvPr>
            <p:cNvPicPr>
              <a:picLocks noChangeAspect="1"/>
            </p:cNvPicPr>
            <p:nvPr/>
          </p:nvPicPr>
          <p:blipFill>
            <a:blip r:embed="rId6">
              <a:extLst>
                <a:ext uri="{96DAC541-7B7A-43D3-8B79-37D633B846F1}">
                  <asvg:svgBlip xmlns:asvg="http://schemas.microsoft.com/office/drawing/2016/SVG/main" r:embed="rId7"/>
                </a:ext>
              </a:extLst>
            </a:blip>
            <a:srcRect t="11627" r="78187" b="14674"/>
            <a:stretch>
              <a:fillRect/>
            </a:stretch>
          </p:blipFill>
          <p:spPr>
            <a:xfrm rot="3952995">
              <a:off x="9075619" y="3939308"/>
              <a:ext cx="2047495" cy="5490251"/>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pSp>
      <p:pic>
        <p:nvPicPr>
          <p:cNvPr id="14" name="Picture 13">
            <a:extLst>
              <a:ext uri="{FF2B5EF4-FFF2-40B4-BE49-F238E27FC236}">
                <a16:creationId xmlns:a16="http://schemas.microsoft.com/office/drawing/2014/main" id="{EC8F7053-7DF5-42F2-9AA8-2952E32F1D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pic>
        <p:nvPicPr>
          <p:cNvPr id="2503" name="Graphic 2502">
            <a:extLst>
              <a:ext uri="{FF2B5EF4-FFF2-40B4-BE49-F238E27FC236}">
                <a16:creationId xmlns:a16="http://schemas.microsoft.com/office/drawing/2014/main" id="{7DB13419-2667-4FF5-A199-334B99E3F2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47995" y="933589"/>
            <a:ext cx="5847499" cy="4831937"/>
          </a:xfrm>
          <a:prstGeom prst="rect">
            <a:avLst/>
          </a:prstGeom>
        </p:spPr>
      </p:pic>
    </p:spTree>
    <p:extLst>
      <p:ext uri="{BB962C8B-B14F-4D97-AF65-F5344CB8AC3E}">
        <p14:creationId xmlns:p14="http://schemas.microsoft.com/office/powerpoint/2010/main" val="190571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C11DD9C9-B986-4E1E-8D7C-BE2FE52B6CF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137" r="5137"/>
          <a:stretch>
            <a:fillRect/>
          </a:stretch>
        </p:blipFill>
        <p:spPr/>
      </p:pic>
      <p:sp>
        <p:nvSpPr>
          <p:cNvPr id="4" name="Rectangle 3">
            <a:extLst>
              <a:ext uri="{FF2B5EF4-FFF2-40B4-BE49-F238E27FC236}">
                <a16:creationId xmlns:a16="http://schemas.microsoft.com/office/drawing/2014/main" id="{66DD4F2E-8A3B-4534-8160-8327D99EC383}"/>
              </a:ext>
            </a:extLst>
          </p:cNvPr>
          <p:cNvSpPr/>
          <p:nvPr/>
        </p:nvSpPr>
        <p:spPr>
          <a:xfrm>
            <a:off x="3933009" y="1086901"/>
            <a:ext cx="7484408" cy="491738"/>
          </a:xfrm>
          <a:prstGeom prst="rect">
            <a:avLst/>
          </a:prstGeom>
        </p:spPr>
        <p:txBody>
          <a:bodyPr wrap="square">
            <a:spAutoFit/>
          </a:bodyPr>
          <a:lstStyle/>
          <a:p>
            <a:pPr>
              <a:lnSpc>
                <a:spcPts val="1600"/>
              </a:lnSpc>
            </a:pPr>
            <a:r>
              <a:rPr lang="en-US" sz="1100" dirty="0">
                <a:solidFill>
                  <a:srgbClr val="242725"/>
                </a:solidFill>
              </a:rPr>
              <a:t>We are the platform that connects car sellers and car buyers to find the perfect match for them. We help them through the entire budget and verification management and in a simple, secure and smart way.</a:t>
            </a:r>
          </a:p>
        </p:txBody>
      </p:sp>
      <p:sp>
        <p:nvSpPr>
          <p:cNvPr id="6" name="Rectangle 5">
            <a:extLst>
              <a:ext uri="{FF2B5EF4-FFF2-40B4-BE49-F238E27FC236}">
                <a16:creationId xmlns:a16="http://schemas.microsoft.com/office/drawing/2014/main" id="{90028BBE-9B0B-475D-976A-80A88672CAA5}"/>
              </a:ext>
            </a:extLst>
          </p:cNvPr>
          <p:cNvSpPr/>
          <p:nvPr/>
        </p:nvSpPr>
        <p:spPr>
          <a:xfrm>
            <a:off x="3933007" y="739281"/>
            <a:ext cx="3061915" cy="430887"/>
          </a:xfrm>
          <a:prstGeom prst="rect">
            <a:avLst/>
          </a:prstGeom>
        </p:spPr>
        <p:txBody>
          <a:bodyPr wrap="square">
            <a:spAutoFit/>
          </a:bodyPr>
          <a:lstStyle/>
          <a:p>
            <a:pPr>
              <a:lnSpc>
                <a:spcPct val="150000"/>
              </a:lnSpc>
            </a:pPr>
            <a:r>
              <a:rPr lang="pt-BR" sz="1600" dirty="0">
                <a:solidFill>
                  <a:srgbClr val="E87051"/>
                </a:solidFill>
                <a:latin typeface="+mj-lt"/>
              </a:rPr>
              <a:t>Who we are</a:t>
            </a:r>
            <a:endParaRPr lang="en-US" sz="1600" dirty="0">
              <a:solidFill>
                <a:srgbClr val="E87051"/>
              </a:solidFill>
              <a:latin typeface="+mj-lt"/>
            </a:endParaRPr>
          </a:p>
        </p:txBody>
      </p:sp>
      <p:sp>
        <p:nvSpPr>
          <p:cNvPr id="10" name="Rectangle 9">
            <a:extLst>
              <a:ext uri="{FF2B5EF4-FFF2-40B4-BE49-F238E27FC236}">
                <a16:creationId xmlns:a16="http://schemas.microsoft.com/office/drawing/2014/main" id="{E29D7661-0AD6-4A5F-AB66-F1ECE679E225}"/>
              </a:ext>
            </a:extLst>
          </p:cNvPr>
          <p:cNvSpPr/>
          <p:nvPr/>
        </p:nvSpPr>
        <p:spPr>
          <a:xfrm>
            <a:off x="3933008" y="1961970"/>
            <a:ext cx="7408907" cy="1312475"/>
          </a:xfrm>
          <a:prstGeom prst="rect">
            <a:avLst/>
          </a:prstGeom>
        </p:spPr>
        <p:txBody>
          <a:bodyPr wrap="square">
            <a:spAutoFit/>
          </a:bodyPr>
          <a:lstStyle/>
          <a:p>
            <a:pPr>
              <a:lnSpc>
                <a:spcPts val="1600"/>
              </a:lnSpc>
            </a:pPr>
            <a:r>
              <a:rPr lang="en-US" sz="1100" dirty="0">
                <a:solidFill>
                  <a:srgbClr val="242725"/>
                </a:solidFill>
              </a:rPr>
              <a:t>We understand the importance and how complicated the selling process could be and the stress that it represents. No matter if they are the buyer or seller, both sides have the stress factor present.</a:t>
            </a:r>
          </a:p>
          <a:p>
            <a:pPr>
              <a:lnSpc>
                <a:spcPts val="1600"/>
              </a:lnSpc>
            </a:pPr>
            <a:endParaRPr lang="en-US" sz="1100" dirty="0">
              <a:solidFill>
                <a:srgbClr val="242725"/>
              </a:solidFill>
            </a:endParaRPr>
          </a:p>
          <a:p>
            <a:pPr>
              <a:lnSpc>
                <a:spcPts val="1600"/>
              </a:lnSpc>
            </a:pPr>
            <a:r>
              <a:rPr lang="en-US" sz="1100" dirty="0">
                <a:solidFill>
                  <a:srgbClr val="242725"/>
                </a:solidFill>
              </a:rPr>
              <a:t>We take care of every detail in their selling process, like every person, student or seller has unique needs and everyone is divergent. We will calculate the buyer’s income, verify it and offer them a spending limit to find their perfect vehicle. Then we will pay the seller upfront, and the buyer can pay in installments.</a:t>
            </a:r>
          </a:p>
        </p:txBody>
      </p:sp>
      <p:sp>
        <p:nvSpPr>
          <p:cNvPr id="12" name="Rectangle 11">
            <a:extLst>
              <a:ext uri="{FF2B5EF4-FFF2-40B4-BE49-F238E27FC236}">
                <a16:creationId xmlns:a16="http://schemas.microsoft.com/office/drawing/2014/main" id="{9C91BC94-A130-4C7F-BCF8-A6F21AFB019C}"/>
              </a:ext>
            </a:extLst>
          </p:cNvPr>
          <p:cNvSpPr/>
          <p:nvPr/>
        </p:nvSpPr>
        <p:spPr>
          <a:xfrm>
            <a:off x="3933007" y="1615314"/>
            <a:ext cx="4246567" cy="430887"/>
          </a:xfrm>
          <a:prstGeom prst="rect">
            <a:avLst/>
          </a:prstGeom>
        </p:spPr>
        <p:txBody>
          <a:bodyPr wrap="square">
            <a:spAutoFit/>
          </a:bodyPr>
          <a:lstStyle/>
          <a:p>
            <a:pPr>
              <a:lnSpc>
                <a:spcPct val="150000"/>
              </a:lnSpc>
            </a:pPr>
            <a:r>
              <a:rPr lang="pt-BR" sz="1600" dirty="0">
                <a:solidFill>
                  <a:srgbClr val="E87051"/>
                </a:solidFill>
                <a:latin typeface="+mj-lt"/>
              </a:rPr>
              <a:t>How we do it</a:t>
            </a:r>
            <a:endParaRPr lang="en-US" sz="1600" dirty="0">
              <a:solidFill>
                <a:srgbClr val="E87051"/>
              </a:solidFill>
              <a:latin typeface="+mj-lt"/>
            </a:endParaRPr>
          </a:p>
        </p:txBody>
      </p:sp>
      <p:sp>
        <p:nvSpPr>
          <p:cNvPr id="27" name="Freeform: Shape 26">
            <a:extLst>
              <a:ext uri="{FF2B5EF4-FFF2-40B4-BE49-F238E27FC236}">
                <a16:creationId xmlns:a16="http://schemas.microsoft.com/office/drawing/2014/main" id="{26BC29C7-EA82-4D19-B706-D4910C97387E}"/>
              </a:ext>
            </a:extLst>
          </p:cNvPr>
          <p:cNvSpPr/>
          <p:nvPr/>
        </p:nvSpPr>
        <p:spPr>
          <a:xfrm>
            <a:off x="0" y="632742"/>
            <a:ext cx="3444514" cy="5699357"/>
          </a:xfrm>
          <a:custGeom>
            <a:avLst/>
            <a:gdLst>
              <a:gd name="connsiteX0" fmla="*/ 0 w 3444514"/>
              <a:gd name="connsiteY0" fmla="*/ 0 h 5699357"/>
              <a:gd name="connsiteX1" fmla="*/ 2493433 w 3444514"/>
              <a:gd name="connsiteY1" fmla="*/ 0 h 5699357"/>
              <a:gd name="connsiteX2" fmla="*/ 3444514 w 3444514"/>
              <a:gd name="connsiteY2" fmla="*/ 951081 h 5699357"/>
              <a:gd name="connsiteX3" fmla="*/ 3444514 w 3444514"/>
              <a:gd name="connsiteY3" fmla="*/ 4748276 h 5699357"/>
              <a:gd name="connsiteX4" fmla="*/ 2493433 w 3444514"/>
              <a:gd name="connsiteY4" fmla="*/ 5699357 h 5699357"/>
              <a:gd name="connsiteX5" fmla="*/ 0 w 3444514"/>
              <a:gd name="connsiteY5" fmla="*/ 5699357 h 569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4514" h="5699357">
                <a:moveTo>
                  <a:pt x="0" y="0"/>
                </a:moveTo>
                <a:lnTo>
                  <a:pt x="2493433" y="0"/>
                </a:lnTo>
                <a:cubicBezTo>
                  <a:pt x="3018701" y="0"/>
                  <a:pt x="3444514" y="425813"/>
                  <a:pt x="3444514" y="951081"/>
                </a:cubicBezTo>
                <a:lnTo>
                  <a:pt x="3444514" y="4748276"/>
                </a:lnTo>
                <a:cubicBezTo>
                  <a:pt x="3444514" y="5273544"/>
                  <a:pt x="3018701" y="5699357"/>
                  <a:pt x="2493433" y="5699357"/>
                </a:cubicBezTo>
                <a:lnTo>
                  <a:pt x="0" y="5699357"/>
                </a:lnTo>
                <a:close/>
              </a:path>
            </a:pathLst>
          </a:custGeom>
          <a:solidFill>
            <a:srgbClr val="E87051">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dirty="0"/>
          </a:p>
        </p:txBody>
      </p:sp>
      <p:grpSp>
        <p:nvGrpSpPr>
          <p:cNvPr id="35" name="Group 34">
            <a:extLst>
              <a:ext uri="{FF2B5EF4-FFF2-40B4-BE49-F238E27FC236}">
                <a16:creationId xmlns:a16="http://schemas.microsoft.com/office/drawing/2014/main" id="{4361E586-10B0-423B-8B18-F903708D4321}"/>
              </a:ext>
            </a:extLst>
          </p:cNvPr>
          <p:cNvGrpSpPr/>
          <p:nvPr/>
        </p:nvGrpSpPr>
        <p:grpSpPr>
          <a:xfrm>
            <a:off x="8595974" y="5632402"/>
            <a:ext cx="4272222" cy="1855316"/>
            <a:chOff x="7354241" y="5214337"/>
            <a:chExt cx="5742555" cy="2493844"/>
          </a:xfrm>
        </p:grpSpPr>
        <p:pic>
          <p:nvPicPr>
            <p:cNvPr id="28" name="Graphic 27">
              <a:extLst>
                <a:ext uri="{FF2B5EF4-FFF2-40B4-BE49-F238E27FC236}">
                  <a16:creationId xmlns:a16="http://schemas.microsoft.com/office/drawing/2014/main" id="{A0483481-0E74-4F28-91ED-F89DDBED7C99}"/>
                </a:ext>
              </a:extLst>
            </p:cNvPr>
            <p:cNvPicPr>
              <a:picLocks noChangeAspect="1"/>
            </p:cNvPicPr>
            <p:nvPr/>
          </p:nvPicPr>
          <p:blipFill>
            <a:blip r:embed="rId3">
              <a:extLst>
                <a:ext uri="{96DAC541-7B7A-43D3-8B79-37D633B846F1}">
                  <asvg:svgBlip xmlns:asvg="http://schemas.microsoft.com/office/drawing/2016/SVG/main" r:embed="rId4"/>
                </a:ext>
              </a:extLst>
            </a:blip>
            <a:srcRect t="38204"/>
            <a:stretch>
              <a:fillRect/>
            </a:stretch>
          </p:blipFill>
          <p:spPr>
            <a:xfrm rot="8817875">
              <a:off x="8096551" y="5214337"/>
              <a:ext cx="5000245" cy="2452325"/>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33" name="Graphic 32">
              <a:extLst>
                <a:ext uri="{FF2B5EF4-FFF2-40B4-BE49-F238E27FC236}">
                  <a16:creationId xmlns:a16="http://schemas.microsoft.com/office/drawing/2014/main" id="{A581C22F-97DB-444D-870C-6CE033AFD95B}"/>
                </a:ext>
              </a:extLst>
            </p:cNvPr>
            <p:cNvPicPr>
              <a:picLocks noChangeAspect="1"/>
            </p:cNvPicPr>
            <p:nvPr/>
          </p:nvPicPr>
          <p:blipFill>
            <a:blip r:embed="rId5">
              <a:extLst>
                <a:ext uri="{96DAC541-7B7A-43D3-8B79-37D633B846F1}">
                  <asvg:svgBlip xmlns:asvg="http://schemas.microsoft.com/office/drawing/2016/SVG/main" r:embed="rId6"/>
                </a:ext>
              </a:extLst>
            </a:blip>
            <a:srcRect t="11627" r="78187" b="14674"/>
            <a:stretch>
              <a:fillRect/>
            </a:stretch>
          </p:blipFill>
          <p:spPr>
            <a:xfrm rot="3952995">
              <a:off x="9075619" y="3939308"/>
              <a:ext cx="2047495" cy="5490251"/>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pSp>
      <p:pic>
        <p:nvPicPr>
          <p:cNvPr id="22" name="Picture 21">
            <a:extLst>
              <a:ext uri="{FF2B5EF4-FFF2-40B4-BE49-F238E27FC236}">
                <a16:creationId xmlns:a16="http://schemas.microsoft.com/office/drawing/2014/main" id="{2DEA2C4E-2E13-4E34-95DA-69F5F24AE3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sp>
        <p:nvSpPr>
          <p:cNvPr id="23" name="Rectangle 22">
            <a:extLst>
              <a:ext uri="{FF2B5EF4-FFF2-40B4-BE49-F238E27FC236}">
                <a16:creationId xmlns:a16="http://schemas.microsoft.com/office/drawing/2014/main" id="{94FDE6A9-D18E-406F-84C1-C22AA025520F}"/>
              </a:ext>
            </a:extLst>
          </p:cNvPr>
          <p:cNvSpPr/>
          <p:nvPr/>
        </p:nvSpPr>
        <p:spPr>
          <a:xfrm>
            <a:off x="3933009" y="3676463"/>
            <a:ext cx="7408906" cy="2338397"/>
          </a:xfrm>
          <a:prstGeom prst="rect">
            <a:avLst/>
          </a:prstGeom>
        </p:spPr>
        <p:txBody>
          <a:bodyPr wrap="square">
            <a:spAutoFit/>
          </a:bodyPr>
          <a:lstStyle/>
          <a:p>
            <a:pPr>
              <a:lnSpc>
                <a:spcPts val="1600"/>
              </a:lnSpc>
            </a:pPr>
            <a:r>
              <a:rPr lang="en-US" sz="1100" dirty="0">
                <a:solidFill>
                  <a:srgbClr val="242725"/>
                </a:solidFill>
              </a:rPr>
              <a:t>We want to provide a service with much more transparent and simpler online shopping processes that favor all people, creating a platform that represents confidence while certifying our veracity and giving the purchase process reliability, transparency, and guarantee, features that help buyers and sellers feel safe throughout the purchase or selling of their new vehicle.</a:t>
            </a:r>
          </a:p>
          <a:p>
            <a:pPr>
              <a:lnSpc>
                <a:spcPts val="1600"/>
              </a:lnSpc>
            </a:pPr>
            <a:r>
              <a:rPr lang="en-US" sz="1100" dirty="0">
                <a:solidFill>
                  <a:srgbClr val="242725"/>
                </a:solidFill>
              </a:rPr>
              <a:t>Nowadays buying a car represents one of the most important decisions of a person, it is a factor that represents a part of their independence, and it is a decision that is not taken lightly, sometimes because of the divergent customer contexts, the possibility to get a car can be reduced to zero because of them</a:t>
            </a:r>
          </a:p>
          <a:p>
            <a:pPr>
              <a:lnSpc>
                <a:spcPts val="1600"/>
              </a:lnSpc>
            </a:pPr>
            <a:r>
              <a:rPr lang="en-US" sz="1100" dirty="0">
                <a:solidFill>
                  <a:srgbClr val="242725"/>
                </a:solidFill>
              </a:rPr>
              <a:t>budget or credit history.</a:t>
            </a:r>
          </a:p>
          <a:p>
            <a:pPr>
              <a:lnSpc>
                <a:spcPts val="1600"/>
              </a:lnSpc>
            </a:pPr>
            <a:r>
              <a:rPr lang="en-US" sz="1100" dirty="0">
                <a:solidFill>
                  <a:srgbClr val="242725"/>
                </a:solidFill>
              </a:rPr>
              <a:t>At the same time, the online channel is proving to be a great tool in the process of buying a car. Although 100% of purchases are not yet made through the Internet, visiting specialized pages or the websites of dealers is the best way for potential buyers to access the information they need when purchasing a new vehicle.</a:t>
            </a:r>
          </a:p>
        </p:txBody>
      </p:sp>
      <p:sp>
        <p:nvSpPr>
          <p:cNvPr id="26" name="Rectangle 25">
            <a:extLst>
              <a:ext uri="{FF2B5EF4-FFF2-40B4-BE49-F238E27FC236}">
                <a16:creationId xmlns:a16="http://schemas.microsoft.com/office/drawing/2014/main" id="{8ECED4A5-4EEE-4F69-ABDD-50CD6951281F}"/>
              </a:ext>
            </a:extLst>
          </p:cNvPr>
          <p:cNvSpPr/>
          <p:nvPr/>
        </p:nvSpPr>
        <p:spPr>
          <a:xfrm>
            <a:off x="3933007" y="3310044"/>
            <a:ext cx="4246567" cy="430887"/>
          </a:xfrm>
          <a:prstGeom prst="rect">
            <a:avLst/>
          </a:prstGeom>
        </p:spPr>
        <p:txBody>
          <a:bodyPr wrap="square">
            <a:spAutoFit/>
          </a:bodyPr>
          <a:lstStyle/>
          <a:p>
            <a:pPr>
              <a:lnSpc>
                <a:spcPct val="150000"/>
              </a:lnSpc>
            </a:pPr>
            <a:r>
              <a:rPr lang="pt-BR" sz="1600" dirty="0">
                <a:solidFill>
                  <a:srgbClr val="E87051"/>
                </a:solidFill>
                <a:latin typeface="+mj-lt"/>
              </a:rPr>
              <a:t>Why we do it</a:t>
            </a:r>
            <a:endParaRPr lang="en-US" sz="1600" dirty="0">
              <a:solidFill>
                <a:srgbClr val="E87051"/>
              </a:solidFill>
              <a:latin typeface="+mj-lt"/>
            </a:endParaRPr>
          </a:p>
        </p:txBody>
      </p:sp>
    </p:spTree>
    <p:extLst>
      <p:ext uri="{BB962C8B-B14F-4D97-AF65-F5344CB8AC3E}">
        <p14:creationId xmlns:p14="http://schemas.microsoft.com/office/powerpoint/2010/main" val="1504118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074FD675-9490-4E0F-81F2-A198E23D297F}"/>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8817875">
            <a:off x="3756724" y="3457856"/>
            <a:ext cx="10297565" cy="5050347"/>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sp>
        <p:nvSpPr>
          <p:cNvPr id="18" name="Oval 17">
            <a:extLst>
              <a:ext uri="{FF2B5EF4-FFF2-40B4-BE49-F238E27FC236}">
                <a16:creationId xmlns:a16="http://schemas.microsoft.com/office/drawing/2014/main" id="{63D21C90-2E91-4EF0-9077-74B41417D15F}"/>
              </a:ext>
            </a:extLst>
          </p:cNvPr>
          <p:cNvSpPr/>
          <p:nvPr/>
        </p:nvSpPr>
        <p:spPr>
          <a:xfrm>
            <a:off x="6164470" y="1278909"/>
            <a:ext cx="4518903" cy="45189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 name="Graphic 15">
            <a:extLst>
              <a:ext uri="{FF2B5EF4-FFF2-40B4-BE49-F238E27FC236}">
                <a16:creationId xmlns:a16="http://schemas.microsoft.com/office/drawing/2014/main" id="{AD08861E-D419-4054-8E7E-9F8DA28E4E78}"/>
              </a:ext>
            </a:extLst>
          </p:cNvPr>
          <p:cNvPicPr>
            <a:picLocks noChangeAspect="1"/>
          </p:cNvPicPr>
          <p:nvPr/>
        </p:nvPicPr>
        <p:blipFill>
          <a:blip r:embed="rId4">
            <a:extLst>
              <a:ext uri="{96DAC541-7B7A-43D3-8B79-37D633B846F1}">
                <asvg:svgBlip xmlns:asvg="http://schemas.microsoft.com/office/drawing/2016/SVG/main" r:embed="rId5"/>
              </a:ext>
            </a:extLst>
          </a:blip>
          <a:srcRect t="38204"/>
          <a:stretch>
            <a:fillRect/>
          </a:stretch>
        </p:blipFill>
        <p:spPr>
          <a:xfrm rot="8817875">
            <a:off x="7647508" y="5006306"/>
            <a:ext cx="5543731" cy="2718873"/>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4" name="Picture Placeholder 13">
            <a:extLst>
              <a:ext uri="{FF2B5EF4-FFF2-40B4-BE49-F238E27FC236}">
                <a16:creationId xmlns:a16="http://schemas.microsoft.com/office/drawing/2014/main" id="{9DB69AC1-8283-435C-9AED-7DF00AA37927}"/>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D915D4EC-60DF-4C8B-B5A8-46DA284E5802}"/>
              </a:ext>
            </a:extLst>
          </p:cNvPr>
          <p:cNvSpPr/>
          <p:nvPr/>
        </p:nvSpPr>
        <p:spPr>
          <a:xfrm>
            <a:off x="1966014" y="2303892"/>
            <a:ext cx="3518433" cy="1316130"/>
          </a:xfrm>
          <a:prstGeom prst="rect">
            <a:avLst/>
          </a:prstGeom>
        </p:spPr>
        <p:txBody>
          <a:bodyPr wrap="square">
            <a:spAutoFit/>
          </a:bodyPr>
          <a:lstStyle/>
          <a:p>
            <a:pPr>
              <a:lnSpc>
                <a:spcPts val="1600"/>
              </a:lnSpc>
            </a:pPr>
            <a:r>
              <a:rPr lang="en-US" sz="1200" dirty="0">
                <a:solidFill>
                  <a:srgbClr val="242725"/>
                </a:solidFill>
              </a:rPr>
              <a:t>Carsemba is for the college students who live off campus, they need something reliable and affordable for the day-to-day commute. They don’t need to go take more car loans on top of the school loans that they already have for them to get something good..</a:t>
            </a:r>
          </a:p>
        </p:txBody>
      </p:sp>
      <p:sp>
        <p:nvSpPr>
          <p:cNvPr id="5" name="Rectangle: Rounded Corners 4">
            <a:extLst>
              <a:ext uri="{FF2B5EF4-FFF2-40B4-BE49-F238E27FC236}">
                <a16:creationId xmlns:a16="http://schemas.microsoft.com/office/drawing/2014/main" id="{343B1051-D042-4F7D-BE7B-29C0B2963D02}"/>
              </a:ext>
            </a:extLst>
          </p:cNvPr>
          <p:cNvSpPr/>
          <p:nvPr/>
        </p:nvSpPr>
        <p:spPr>
          <a:xfrm>
            <a:off x="1381805" y="1943966"/>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CEF721C9-9820-4BE3-9972-4082B4C9E59B}"/>
              </a:ext>
            </a:extLst>
          </p:cNvPr>
          <p:cNvSpPr/>
          <p:nvPr/>
        </p:nvSpPr>
        <p:spPr>
          <a:xfrm>
            <a:off x="1272640" y="1193437"/>
            <a:ext cx="3709615" cy="684803"/>
          </a:xfrm>
          <a:prstGeom prst="rect">
            <a:avLst/>
          </a:prstGeom>
        </p:spPr>
        <p:txBody>
          <a:bodyPr wrap="square">
            <a:spAutoFit/>
          </a:bodyPr>
          <a:lstStyle/>
          <a:p>
            <a:pPr>
              <a:lnSpc>
                <a:spcPct val="150000"/>
              </a:lnSpc>
            </a:pPr>
            <a:r>
              <a:rPr lang="en-US" sz="2800" dirty="0">
                <a:solidFill>
                  <a:srgbClr val="455A64"/>
                </a:solidFill>
                <a:latin typeface="+mj-lt"/>
              </a:rPr>
              <a:t>Target Audience</a:t>
            </a:r>
          </a:p>
        </p:txBody>
      </p:sp>
      <p:sp>
        <p:nvSpPr>
          <p:cNvPr id="8" name="Oval 7">
            <a:extLst>
              <a:ext uri="{FF2B5EF4-FFF2-40B4-BE49-F238E27FC236}">
                <a16:creationId xmlns:a16="http://schemas.microsoft.com/office/drawing/2014/main" id="{899C6685-BD81-4B92-BC28-B60F483A74D7}"/>
              </a:ext>
            </a:extLst>
          </p:cNvPr>
          <p:cNvSpPr/>
          <p:nvPr/>
        </p:nvSpPr>
        <p:spPr>
          <a:xfrm>
            <a:off x="6286048" y="1418506"/>
            <a:ext cx="4275749" cy="4275749"/>
          </a:xfrm>
          <a:prstGeom prst="ellipse">
            <a:avLst/>
          </a:prstGeom>
          <a:solidFill>
            <a:srgbClr val="E87051">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2" name="Graphic 11">
            <a:extLst>
              <a:ext uri="{FF2B5EF4-FFF2-40B4-BE49-F238E27FC236}">
                <a16:creationId xmlns:a16="http://schemas.microsoft.com/office/drawing/2014/main" id="{F916155F-C1B8-44E0-A373-F824D626C1F2}"/>
              </a:ext>
            </a:extLst>
          </p:cNvPr>
          <p:cNvPicPr>
            <a:picLocks noChangeAspect="1"/>
          </p:cNvPicPr>
          <p:nvPr/>
        </p:nvPicPr>
        <p:blipFill>
          <a:blip r:embed="rId7">
            <a:extLst>
              <a:ext uri="{96DAC541-7B7A-43D3-8B79-37D633B846F1}">
                <asvg:svgBlip xmlns:asvg="http://schemas.microsoft.com/office/drawing/2016/SVG/main" r:embed="rId8"/>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5" name="Graphic 14">
            <a:extLst>
              <a:ext uri="{FF2B5EF4-FFF2-40B4-BE49-F238E27FC236}">
                <a16:creationId xmlns:a16="http://schemas.microsoft.com/office/drawing/2014/main" id="{F7CC0B55-D924-4BEF-936D-A22C73508D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77249" y="2674696"/>
            <a:ext cx="1783054" cy="1783054"/>
          </a:xfrm>
          <a:prstGeom prst="rect">
            <a:avLst/>
          </a:prstGeom>
        </p:spPr>
      </p:pic>
      <p:pic>
        <p:nvPicPr>
          <p:cNvPr id="11" name="Picture 10">
            <a:extLst>
              <a:ext uri="{FF2B5EF4-FFF2-40B4-BE49-F238E27FC236}">
                <a16:creationId xmlns:a16="http://schemas.microsoft.com/office/drawing/2014/main" id="{330C849A-B30E-48A3-AC85-7FE567AB619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sp>
        <p:nvSpPr>
          <p:cNvPr id="13" name="Rectangle 12">
            <a:extLst>
              <a:ext uri="{FF2B5EF4-FFF2-40B4-BE49-F238E27FC236}">
                <a16:creationId xmlns:a16="http://schemas.microsoft.com/office/drawing/2014/main" id="{0712F010-B71A-4356-A7BF-7DB7BB9A9BF4}"/>
              </a:ext>
            </a:extLst>
          </p:cNvPr>
          <p:cNvSpPr/>
          <p:nvPr/>
        </p:nvSpPr>
        <p:spPr>
          <a:xfrm>
            <a:off x="1966014" y="3856604"/>
            <a:ext cx="3787086" cy="1521314"/>
          </a:xfrm>
          <a:prstGeom prst="rect">
            <a:avLst/>
          </a:prstGeom>
        </p:spPr>
        <p:txBody>
          <a:bodyPr wrap="square">
            <a:spAutoFit/>
          </a:bodyPr>
          <a:lstStyle/>
          <a:p>
            <a:pPr>
              <a:lnSpc>
                <a:spcPts val="1600"/>
              </a:lnSpc>
            </a:pPr>
            <a:r>
              <a:rPr lang="en-US" sz="1200" dirty="0">
                <a:solidFill>
                  <a:srgbClr val="242725"/>
                </a:solidFill>
              </a:rPr>
              <a:t>We are also targeting young professionals from age 18 - 30, this is usually someone who lives from paycheck to paycheck, because of life circumstances they don’t have good credit. If someone like this was to go to a dealer to finance a car the bank would have taken advantage of them with a high interest rate.</a:t>
            </a:r>
          </a:p>
        </p:txBody>
      </p:sp>
      <p:pic>
        <p:nvPicPr>
          <p:cNvPr id="2" name="Graphic 1">
            <a:extLst>
              <a:ext uri="{FF2B5EF4-FFF2-40B4-BE49-F238E27FC236}">
                <a16:creationId xmlns:a16="http://schemas.microsoft.com/office/drawing/2014/main" id="{0F0DC424-E692-4637-8A87-28F6BE4208A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81805" y="2423755"/>
            <a:ext cx="462633" cy="528724"/>
          </a:xfrm>
          <a:prstGeom prst="rect">
            <a:avLst/>
          </a:prstGeom>
        </p:spPr>
      </p:pic>
      <p:pic>
        <p:nvPicPr>
          <p:cNvPr id="3" name="Graphic 2">
            <a:extLst>
              <a:ext uri="{FF2B5EF4-FFF2-40B4-BE49-F238E27FC236}">
                <a16:creationId xmlns:a16="http://schemas.microsoft.com/office/drawing/2014/main" id="{D839D748-DCBE-4C58-A05D-5AF25026D1A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1805" y="3938385"/>
            <a:ext cx="463699" cy="528724"/>
          </a:xfrm>
          <a:prstGeom prst="rect">
            <a:avLst/>
          </a:prstGeom>
        </p:spPr>
      </p:pic>
    </p:spTree>
    <p:extLst>
      <p:ext uri="{BB962C8B-B14F-4D97-AF65-F5344CB8AC3E}">
        <p14:creationId xmlns:p14="http://schemas.microsoft.com/office/powerpoint/2010/main" val="558960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66F171-D905-4905-A7AA-48E33D015F43}"/>
              </a:ext>
            </a:extLst>
          </p:cNvPr>
          <p:cNvSpPr/>
          <p:nvPr/>
        </p:nvSpPr>
        <p:spPr>
          <a:xfrm>
            <a:off x="1314451" y="2160424"/>
            <a:ext cx="6257923" cy="427938"/>
          </a:xfrm>
          <a:prstGeom prst="rect">
            <a:avLst/>
          </a:prstGeom>
        </p:spPr>
        <p:txBody>
          <a:bodyPr wrap="square">
            <a:spAutoFit/>
          </a:bodyPr>
          <a:lstStyle/>
          <a:p>
            <a:pPr>
              <a:lnSpc>
                <a:spcPct val="150000"/>
              </a:lnSpc>
            </a:pPr>
            <a:r>
              <a:rPr lang="en-US" sz="1600" dirty="0">
                <a:solidFill>
                  <a:srgbClr val="242725"/>
                </a:solidFill>
              </a:rPr>
              <a:t>$160.4 billion used car dealers in the US market size in 2022</a:t>
            </a:r>
          </a:p>
        </p:txBody>
      </p:sp>
      <p:pic>
        <p:nvPicPr>
          <p:cNvPr id="6" name="Graphic 5">
            <a:extLst>
              <a:ext uri="{FF2B5EF4-FFF2-40B4-BE49-F238E27FC236}">
                <a16:creationId xmlns:a16="http://schemas.microsoft.com/office/drawing/2014/main" id="{01E2545C-FA59-4F77-B548-6B7CC4444A3E}"/>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8" name="Graphic 7">
            <a:extLst>
              <a:ext uri="{FF2B5EF4-FFF2-40B4-BE49-F238E27FC236}">
                <a16:creationId xmlns:a16="http://schemas.microsoft.com/office/drawing/2014/main" id="{74C0F177-D848-43B1-882B-FC0445ABD7EA}"/>
              </a:ext>
            </a:extLst>
          </p:cNvPr>
          <p:cNvPicPr>
            <a:picLocks noChangeAspect="1"/>
          </p:cNvPicPr>
          <p:nvPr/>
        </p:nvPicPr>
        <p:blipFill>
          <a:blip r:embed="rId4">
            <a:extLst>
              <a:ext uri="{96DAC541-7B7A-43D3-8B79-37D633B846F1}">
                <asvg:svgBlip xmlns:asvg="http://schemas.microsoft.com/office/drawing/2016/SVG/main" r:embed="rId5"/>
              </a:ext>
            </a:extLst>
          </a:blip>
          <a:srcRect t="38204"/>
          <a:stretch>
            <a:fillRect/>
          </a:stretch>
        </p:blipFill>
        <p:spPr>
          <a:xfrm rot="8817875">
            <a:off x="9148222" y="5632402"/>
            <a:ext cx="3719974" cy="1824428"/>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9" name="Graphic 8">
            <a:extLst>
              <a:ext uri="{FF2B5EF4-FFF2-40B4-BE49-F238E27FC236}">
                <a16:creationId xmlns:a16="http://schemas.microsoft.com/office/drawing/2014/main" id="{D5F1E6B7-9DA4-485E-9818-7DEBBB61E99A}"/>
              </a:ext>
            </a:extLst>
          </p:cNvPr>
          <p:cNvPicPr>
            <a:picLocks noChangeAspect="1"/>
          </p:cNvPicPr>
          <p:nvPr/>
        </p:nvPicPr>
        <p:blipFill>
          <a:blip r:embed="rId6">
            <a:extLst>
              <a:ext uri="{96DAC541-7B7A-43D3-8B79-37D633B846F1}">
                <asvg:svgBlip xmlns:asvg="http://schemas.microsoft.com/office/drawing/2016/SVG/main" r:embed="rId7"/>
              </a:ext>
            </a:extLst>
          </a:blip>
          <a:srcRect t="11627" r="78187" b="14674"/>
          <a:stretch>
            <a:fillRect/>
          </a:stretch>
        </p:blipFill>
        <p:spPr>
          <a:xfrm rot="3952995">
            <a:off x="9876608" y="4683833"/>
            <a:ext cx="1523251" cy="4084518"/>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pic>
        <p:nvPicPr>
          <p:cNvPr id="13" name="Picture 12">
            <a:extLst>
              <a:ext uri="{FF2B5EF4-FFF2-40B4-BE49-F238E27FC236}">
                <a16:creationId xmlns:a16="http://schemas.microsoft.com/office/drawing/2014/main" id="{C0B5B0F1-93AD-4F7F-A425-F0A7AA631C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sp>
        <p:nvSpPr>
          <p:cNvPr id="14" name="Rectangle: Rounded Corners 13">
            <a:extLst>
              <a:ext uri="{FF2B5EF4-FFF2-40B4-BE49-F238E27FC236}">
                <a16:creationId xmlns:a16="http://schemas.microsoft.com/office/drawing/2014/main" id="{750A0D6E-7485-4E75-9E7A-62381CAF435F}"/>
              </a:ext>
            </a:extLst>
          </p:cNvPr>
          <p:cNvSpPr/>
          <p:nvPr/>
        </p:nvSpPr>
        <p:spPr>
          <a:xfrm>
            <a:off x="1381805" y="1943966"/>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CAD72DAC-BD57-4491-8636-C0E8E8CE4205}"/>
              </a:ext>
            </a:extLst>
          </p:cNvPr>
          <p:cNvSpPr/>
          <p:nvPr/>
        </p:nvSpPr>
        <p:spPr>
          <a:xfrm>
            <a:off x="1272640" y="1193437"/>
            <a:ext cx="3709615" cy="684803"/>
          </a:xfrm>
          <a:prstGeom prst="rect">
            <a:avLst/>
          </a:prstGeom>
        </p:spPr>
        <p:txBody>
          <a:bodyPr wrap="square">
            <a:spAutoFit/>
          </a:bodyPr>
          <a:lstStyle/>
          <a:p>
            <a:pPr>
              <a:lnSpc>
                <a:spcPct val="150000"/>
              </a:lnSpc>
            </a:pPr>
            <a:r>
              <a:rPr lang="en-US" sz="2800" dirty="0">
                <a:solidFill>
                  <a:srgbClr val="455A64"/>
                </a:solidFill>
                <a:latin typeface="+mj-lt"/>
              </a:rPr>
              <a:t>Market Size</a:t>
            </a:r>
          </a:p>
        </p:txBody>
      </p:sp>
      <p:sp>
        <p:nvSpPr>
          <p:cNvPr id="16" name="Rectangle 15">
            <a:extLst>
              <a:ext uri="{FF2B5EF4-FFF2-40B4-BE49-F238E27FC236}">
                <a16:creationId xmlns:a16="http://schemas.microsoft.com/office/drawing/2014/main" id="{C5508661-FB13-484C-B0EE-CF6860AA311B}"/>
              </a:ext>
            </a:extLst>
          </p:cNvPr>
          <p:cNvSpPr/>
          <p:nvPr/>
        </p:nvSpPr>
        <p:spPr>
          <a:xfrm>
            <a:off x="2532176" y="3017673"/>
            <a:ext cx="2886074" cy="570028"/>
          </a:xfrm>
          <a:prstGeom prst="rect">
            <a:avLst/>
          </a:prstGeom>
        </p:spPr>
        <p:txBody>
          <a:bodyPr wrap="square">
            <a:spAutoFit/>
          </a:bodyPr>
          <a:lstStyle/>
          <a:p>
            <a:pPr>
              <a:lnSpc>
                <a:spcPts val="1900"/>
              </a:lnSpc>
            </a:pPr>
            <a:r>
              <a:rPr lang="en-US" sz="1400" dirty="0">
                <a:solidFill>
                  <a:srgbClr val="242725"/>
                </a:solidFill>
              </a:rPr>
              <a:t>Market growth will </a:t>
            </a:r>
            <a:r>
              <a:rPr lang="en-US" sz="1400" b="1" dirty="0">
                <a:solidFill>
                  <a:srgbClr val="242725"/>
                </a:solidFill>
              </a:rPr>
              <a:t>ACCELERATE </a:t>
            </a:r>
            <a:r>
              <a:rPr lang="en-US" sz="1400" dirty="0">
                <a:solidFill>
                  <a:srgbClr val="242725"/>
                </a:solidFill>
              </a:rPr>
              <a:t>at a </a:t>
            </a:r>
            <a:r>
              <a:rPr lang="en-US" sz="1400" b="1" dirty="0">
                <a:solidFill>
                  <a:srgbClr val="242725"/>
                </a:solidFill>
              </a:rPr>
              <a:t>CAGR</a:t>
            </a:r>
            <a:r>
              <a:rPr lang="en-US" sz="1400" dirty="0">
                <a:solidFill>
                  <a:srgbClr val="242725"/>
                </a:solidFill>
              </a:rPr>
              <a:t> of</a:t>
            </a:r>
          </a:p>
        </p:txBody>
      </p:sp>
      <p:sp>
        <p:nvSpPr>
          <p:cNvPr id="17" name="Rectangle 16">
            <a:extLst>
              <a:ext uri="{FF2B5EF4-FFF2-40B4-BE49-F238E27FC236}">
                <a16:creationId xmlns:a16="http://schemas.microsoft.com/office/drawing/2014/main" id="{74BB3892-3A1A-4385-AFCB-60AE3AC1EF18}"/>
              </a:ext>
            </a:extLst>
          </p:cNvPr>
          <p:cNvSpPr/>
          <p:nvPr/>
        </p:nvSpPr>
        <p:spPr>
          <a:xfrm>
            <a:off x="2532176" y="4000866"/>
            <a:ext cx="2357437" cy="450957"/>
          </a:xfrm>
          <a:prstGeom prst="rect">
            <a:avLst/>
          </a:prstGeom>
        </p:spPr>
        <p:txBody>
          <a:bodyPr wrap="square">
            <a:spAutoFit/>
          </a:bodyPr>
          <a:lstStyle/>
          <a:p>
            <a:pPr>
              <a:lnSpc>
                <a:spcPts val="1900"/>
              </a:lnSpc>
            </a:pPr>
            <a:r>
              <a:rPr lang="en-US" sz="4800" b="1" dirty="0">
                <a:solidFill>
                  <a:srgbClr val="E87051"/>
                </a:solidFill>
              </a:rPr>
              <a:t>1.98%</a:t>
            </a:r>
          </a:p>
        </p:txBody>
      </p:sp>
      <p:sp>
        <p:nvSpPr>
          <p:cNvPr id="18" name="Rectangle 17">
            <a:extLst>
              <a:ext uri="{FF2B5EF4-FFF2-40B4-BE49-F238E27FC236}">
                <a16:creationId xmlns:a16="http://schemas.microsoft.com/office/drawing/2014/main" id="{6FEF774A-1EF7-4641-8871-20C5D68DBE11}"/>
              </a:ext>
            </a:extLst>
          </p:cNvPr>
          <p:cNvSpPr/>
          <p:nvPr/>
        </p:nvSpPr>
        <p:spPr>
          <a:xfrm>
            <a:off x="2532176" y="4802471"/>
            <a:ext cx="2886074" cy="326371"/>
          </a:xfrm>
          <a:prstGeom prst="rect">
            <a:avLst/>
          </a:prstGeom>
        </p:spPr>
        <p:txBody>
          <a:bodyPr wrap="square">
            <a:spAutoFit/>
          </a:bodyPr>
          <a:lstStyle/>
          <a:p>
            <a:pPr>
              <a:lnSpc>
                <a:spcPts val="1900"/>
              </a:lnSpc>
            </a:pPr>
            <a:r>
              <a:rPr lang="en-US" sz="1400" dirty="0">
                <a:solidFill>
                  <a:srgbClr val="242725"/>
                </a:solidFill>
              </a:rPr>
              <a:t>Incremental growth (MN UNITS)</a:t>
            </a:r>
          </a:p>
        </p:txBody>
      </p:sp>
      <p:sp>
        <p:nvSpPr>
          <p:cNvPr id="19" name="Rectangle 18">
            <a:extLst>
              <a:ext uri="{FF2B5EF4-FFF2-40B4-BE49-F238E27FC236}">
                <a16:creationId xmlns:a16="http://schemas.microsoft.com/office/drawing/2014/main" id="{5F681A30-E0E6-4DE7-A240-B8474ED16D4F}"/>
              </a:ext>
            </a:extLst>
          </p:cNvPr>
          <p:cNvSpPr/>
          <p:nvPr/>
        </p:nvSpPr>
        <p:spPr>
          <a:xfrm>
            <a:off x="2532176" y="5577449"/>
            <a:ext cx="2357437" cy="450957"/>
          </a:xfrm>
          <a:prstGeom prst="rect">
            <a:avLst/>
          </a:prstGeom>
        </p:spPr>
        <p:txBody>
          <a:bodyPr wrap="square">
            <a:spAutoFit/>
          </a:bodyPr>
          <a:lstStyle/>
          <a:p>
            <a:pPr>
              <a:lnSpc>
                <a:spcPts val="1900"/>
              </a:lnSpc>
            </a:pPr>
            <a:r>
              <a:rPr lang="en-US" sz="4800" b="1" dirty="0">
                <a:solidFill>
                  <a:srgbClr val="E87051"/>
                </a:solidFill>
              </a:rPr>
              <a:t>3.91</a:t>
            </a:r>
          </a:p>
        </p:txBody>
      </p:sp>
      <p:sp>
        <p:nvSpPr>
          <p:cNvPr id="20" name="Rectangle 19">
            <a:extLst>
              <a:ext uri="{FF2B5EF4-FFF2-40B4-BE49-F238E27FC236}">
                <a16:creationId xmlns:a16="http://schemas.microsoft.com/office/drawing/2014/main" id="{289F42B0-C172-4F49-A050-B4F3D0A56927}"/>
              </a:ext>
            </a:extLst>
          </p:cNvPr>
          <p:cNvSpPr/>
          <p:nvPr/>
        </p:nvSpPr>
        <p:spPr>
          <a:xfrm>
            <a:off x="7649766" y="3017673"/>
            <a:ext cx="2886074" cy="326371"/>
          </a:xfrm>
          <a:prstGeom prst="rect">
            <a:avLst/>
          </a:prstGeom>
        </p:spPr>
        <p:txBody>
          <a:bodyPr wrap="square">
            <a:spAutoFit/>
          </a:bodyPr>
          <a:lstStyle/>
          <a:p>
            <a:pPr>
              <a:lnSpc>
                <a:spcPts val="1900"/>
              </a:lnSpc>
            </a:pPr>
            <a:r>
              <a:rPr lang="en-US" sz="1400" dirty="0">
                <a:solidFill>
                  <a:srgbClr val="242725"/>
                </a:solidFill>
              </a:rPr>
              <a:t>Growth Contributed by US</a:t>
            </a:r>
          </a:p>
        </p:txBody>
      </p:sp>
      <p:sp>
        <p:nvSpPr>
          <p:cNvPr id="21" name="Rectangle 20">
            <a:extLst>
              <a:ext uri="{FF2B5EF4-FFF2-40B4-BE49-F238E27FC236}">
                <a16:creationId xmlns:a16="http://schemas.microsoft.com/office/drawing/2014/main" id="{23B0C7C1-937F-41BF-883B-105B1C7AB3F6}"/>
              </a:ext>
            </a:extLst>
          </p:cNvPr>
          <p:cNvSpPr/>
          <p:nvPr/>
        </p:nvSpPr>
        <p:spPr>
          <a:xfrm>
            <a:off x="7649766" y="3727705"/>
            <a:ext cx="2357437" cy="450957"/>
          </a:xfrm>
          <a:prstGeom prst="rect">
            <a:avLst/>
          </a:prstGeom>
        </p:spPr>
        <p:txBody>
          <a:bodyPr wrap="square">
            <a:spAutoFit/>
          </a:bodyPr>
          <a:lstStyle/>
          <a:p>
            <a:pPr>
              <a:lnSpc>
                <a:spcPts val="1900"/>
              </a:lnSpc>
            </a:pPr>
            <a:r>
              <a:rPr lang="en-US" sz="4800" b="1" dirty="0">
                <a:solidFill>
                  <a:srgbClr val="E87051"/>
                </a:solidFill>
              </a:rPr>
              <a:t>100%</a:t>
            </a:r>
          </a:p>
        </p:txBody>
      </p:sp>
      <p:sp>
        <p:nvSpPr>
          <p:cNvPr id="22" name="Rectangle 21">
            <a:extLst>
              <a:ext uri="{FF2B5EF4-FFF2-40B4-BE49-F238E27FC236}">
                <a16:creationId xmlns:a16="http://schemas.microsoft.com/office/drawing/2014/main" id="{F9232284-CD2E-465A-B7AC-825C7CFD0D80}"/>
              </a:ext>
            </a:extLst>
          </p:cNvPr>
          <p:cNvSpPr/>
          <p:nvPr/>
        </p:nvSpPr>
        <p:spPr>
          <a:xfrm>
            <a:off x="7649766" y="4802471"/>
            <a:ext cx="2886074" cy="326371"/>
          </a:xfrm>
          <a:prstGeom prst="rect">
            <a:avLst/>
          </a:prstGeom>
        </p:spPr>
        <p:txBody>
          <a:bodyPr wrap="square">
            <a:spAutoFit/>
          </a:bodyPr>
          <a:lstStyle/>
          <a:p>
            <a:pPr>
              <a:lnSpc>
                <a:spcPts val="1900"/>
              </a:lnSpc>
            </a:pPr>
            <a:r>
              <a:rPr lang="en-US" sz="1400" dirty="0">
                <a:solidFill>
                  <a:srgbClr val="242725"/>
                </a:solidFill>
              </a:rPr>
              <a:t>Growth for 2021</a:t>
            </a:r>
          </a:p>
        </p:txBody>
      </p:sp>
      <p:sp>
        <p:nvSpPr>
          <p:cNvPr id="23" name="Rectangle 22">
            <a:extLst>
              <a:ext uri="{FF2B5EF4-FFF2-40B4-BE49-F238E27FC236}">
                <a16:creationId xmlns:a16="http://schemas.microsoft.com/office/drawing/2014/main" id="{B5725455-D36E-4ABE-B2F6-021214040002}"/>
              </a:ext>
            </a:extLst>
          </p:cNvPr>
          <p:cNvSpPr/>
          <p:nvPr/>
        </p:nvSpPr>
        <p:spPr>
          <a:xfrm>
            <a:off x="7649766" y="5559435"/>
            <a:ext cx="2357437" cy="450957"/>
          </a:xfrm>
          <a:prstGeom prst="rect">
            <a:avLst/>
          </a:prstGeom>
        </p:spPr>
        <p:txBody>
          <a:bodyPr wrap="square">
            <a:spAutoFit/>
          </a:bodyPr>
          <a:lstStyle/>
          <a:p>
            <a:pPr>
              <a:lnSpc>
                <a:spcPts val="1900"/>
              </a:lnSpc>
            </a:pPr>
            <a:r>
              <a:rPr lang="en-US" sz="4800" b="1" dirty="0">
                <a:solidFill>
                  <a:srgbClr val="E87051"/>
                </a:solidFill>
              </a:rPr>
              <a:t>1.55%</a:t>
            </a:r>
          </a:p>
        </p:txBody>
      </p:sp>
      <p:grpSp>
        <p:nvGrpSpPr>
          <p:cNvPr id="10" name="Graphic 1">
            <a:extLst>
              <a:ext uri="{FF2B5EF4-FFF2-40B4-BE49-F238E27FC236}">
                <a16:creationId xmlns:a16="http://schemas.microsoft.com/office/drawing/2014/main" id="{1B293494-5A80-436F-88CC-AF2B6E408284}"/>
              </a:ext>
            </a:extLst>
          </p:cNvPr>
          <p:cNvGrpSpPr/>
          <p:nvPr/>
        </p:nvGrpSpPr>
        <p:grpSpPr>
          <a:xfrm>
            <a:off x="1381805" y="3094785"/>
            <a:ext cx="906081" cy="906081"/>
            <a:chOff x="1314451" y="3134660"/>
            <a:chExt cx="906081" cy="906081"/>
          </a:xfrm>
          <a:solidFill>
            <a:srgbClr val="000000"/>
          </a:solidFill>
        </p:grpSpPr>
        <p:sp>
          <p:nvSpPr>
            <p:cNvPr id="24" name="Freeform: Shape 23">
              <a:extLst>
                <a:ext uri="{FF2B5EF4-FFF2-40B4-BE49-F238E27FC236}">
                  <a16:creationId xmlns:a16="http://schemas.microsoft.com/office/drawing/2014/main" id="{31D01AD6-F127-42C3-A69C-606FD6C1E5BE}"/>
                </a:ext>
              </a:extLst>
            </p:cNvPr>
            <p:cNvSpPr/>
            <p:nvPr/>
          </p:nvSpPr>
          <p:spPr>
            <a:xfrm>
              <a:off x="1314451" y="3453204"/>
              <a:ext cx="906081" cy="587536"/>
            </a:xfrm>
            <a:custGeom>
              <a:avLst/>
              <a:gdLst>
                <a:gd name="connsiteX0" fmla="*/ 906081 w 906081"/>
                <a:gd name="connsiteY0" fmla="*/ 534446 h 587536"/>
                <a:gd name="connsiteX1" fmla="*/ 852990 w 906081"/>
                <a:gd name="connsiteY1" fmla="*/ 534446 h 587536"/>
                <a:gd name="connsiteX2" fmla="*/ 852990 w 906081"/>
                <a:gd name="connsiteY2" fmla="*/ 0 h 587536"/>
                <a:gd name="connsiteX3" fmla="*/ 691831 w 906081"/>
                <a:gd name="connsiteY3" fmla="*/ 0 h 587536"/>
                <a:gd name="connsiteX4" fmla="*/ 691831 w 906081"/>
                <a:gd name="connsiteY4" fmla="*/ 534446 h 587536"/>
                <a:gd name="connsiteX5" fmla="*/ 638740 w 906081"/>
                <a:gd name="connsiteY5" fmla="*/ 534446 h 587536"/>
                <a:gd name="connsiteX6" fmla="*/ 638740 w 906081"/>
                <a:gd name="connsiteY6" fmla="*/ 212363 h 587536"/>
                <a:gd name="connsiteX7" fmla="*/ 479468 w 906081"/>
                <a:gd name="connsiteY7" fmla="*/ 212363 h 587536"/>
                <a:gd name="connsiteX8" fmla="*/ 479468 w 906081"/>
                <a:gd name="connsiteY8" fmla="*/ 534446 h 587536"/>
                <a:gd name="connsiteX9" fmla="*/ 426377 w 906081"/>
                <a:gd name="connsiteY9" fmla="*/ 534446 h 587536"/>
                <a:gd name="connsiteX10" fmla="*/ 426377 w 906081"/>
                <a:gd name="connsiteY10" fmla="*/ 106181 h 587536"/>
                <a:gd name="connsiteX11" fmla="*/ 267105 w 906081"/>
                <a:gd name="connsiteY11" fmla="*/ 106181 h 587536"/>
                <a:gd name="connsiteX12" fmla="*/ 267105 w 906081"/>
                <a:gd name="connsiteY12" fmla="*/ 534446 h 587536"/>
                <a:gd name="connsiteX13" fmla="*/ 214014 w 906081"/>
                <a:gd name="connsiteY13" fmla="*/ 534446 h 587536"/>
                <a:gd name="connsiteX14" fmla="*/ 214014 w 906081"/>
                <a:gd name="connsiteY14" fmla="*/ 265453 h 587536"/>
                <a:gd name="connsiteX15" fmla="*/ 53091 w 906081"/>
                <a:gd name="connsiteY15" fmla="*/ 265453 h 587536"/>
                <a:gd name="connsiteX16" fmla="*/ 53091 w 906081"/>
                <a:gd name="connsiteY16" fmla="*/ 534446 h 587536"/>
                <a:gd name="connsiteX17" fmla="*/ 0 w 906081"/>
                <a:gd name="connsiteY17" fmla="*/ 534446 h 587536"/>
                <a:gd name="connsiteX18" fmla="*/ 0 w 906081"/>
                <a:gd name="connsiteY18" fmla="*/ 587537 h 587536"/>
                <a:gd name="connsiteX19" fmla="*/ 906081 w 906081"/>
                <a:gd name="connsiteY19" fmla="*/ 587537 h 587536"/>
                <a:gd name="connsiteX20" fmla="*/ 906081 w 906081"/>
                <a:gd name="connsiteY20" fmla="*/ 534446 h 58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081" h="587536">
                  <a:moveTo>
                    <a:pt x="906081" y="534446"/>
                  </a:moveTo>
                  <a:lnTo>
                    <a:pt x="852990" y="534446"/>
                  </a:lnTo>
                  <a:lnTo>
                    <a:pt x="852990" y="0"/>
                  </a:lnTo>
                  <a:lnTo>
                    <a:pt x="691831" y="0"/>
                  </a:lnTo>
                  <a:lnTo>
                    <a:pt x="691831" y="534446"/>
                  </a:lnTo>
                  <a:lnTo>
                    <a:pt x="638740" y="534446"/>
                  </a:lnTo>
                  <a:lnTo>
                    <a:pt x="638740" y="212363"/>
                  </a:lnTo>
                  <a:lnTo>
                    <a:pt x="479468" y="212363"/>
                  </a:lnTo>
                  <a:lnTo>
                    <a:pt x="479468" y="534446"/>
                  </a:lnTo>
                  <a:lnTo>
                    <a:pt x="426377" y="534446"/>
                  </a:lnTo>
                  <a:lnTo>
                    <a:pt x="426377" y="106181"/>
                  </a:lnTo>
                  <a:lnTo>
                    <a:pt x="267105" y="106181"/>
                  </a:lnTo>
                  <a:lnTo>
                    <a:pt x="267105" y="534446"/>
                  </a:lnTo>
                  <a:lnTo>
                    <a:pt x="214014" y="534446"/>
                  </a:lnTo>
                  <a:lnTo>
                    <a:pt x="214014" y="265453"/>
                  </a:lnTo>
                  <a:lnTo>
                    <a:pt x="53091" y="265453"/>
                  </a:lnTo>
                  <a:lnTo>
                    <a:pt x="53091" y="534446"/>
                  </a:lnTo>
                  <a:lnTo>
                    <a:pt x="0" y="534446"/>
                  </a:lnTo>
                  <a:lnTo>
                    <a:pt x="0" y="587537"/>
                  </a:lnTo>
                  <a:lnTo>
                    <a:pt x="906081" y="587537"/>
                  </a:lnTo>
                  <a:lnTo>
                    <a:pt x="906081" y="534446"/>
                  </a:lnTo>
                  <a:close/>
                </a:path>
              </a:pathLst>
            </a:custGeom>
            <a:solidFill>
              <a:srgbClr val="E87051"/>
            </a:solidFill>
            <a:ln w="2356" cap="flat">
              <a:noFill/>
              <a:prstDash val="solid"/>
              <a:miter/>
            </a:ln>
          </p:spPr>
          <p:txBody>
            <a:bodyPr rtlCol="0" anchor="ctr"/>
            <a:lstStyle/>
            <a:p>
              <a:endParaRPr lang="fr-FR" dirty="0"/>
            </a:p>
          </p:txBody>
        </p:sp>
        <p:sp>
          <p:nvSpPr>
            <p:cNvPr id="25" name="Freeform: Shape 24">
              <a:extLst>
                <a:ext uri="{FF2B5EF4-FFF2-40B4-BE49-F238E27FC236}">
                  <a16:creationId xmlns:a16="http://schemas.microsoft.com/office/drawing/2014/main" id="{DB410C78-59DD-4BF1-9766-D4811934FD3D}"/>
                </a:ext>
              </a:extLst>
            </p:cNvPr>
            <p:cNvSpPr/>
            <p:nvPr/>
          </p:nvSpPr>
          <p:spPr>
            <a:xfrm>
              <a:off x="1322237" y="3134660"/>
              <a:ext cx="898294" cy="470029"/>
            </a:xfrm>
            <a:custGeom>
              <a:avLst/>
              <a:gdLst>
                <a:gd name="connsiteX0" fmla="*/ 898294 w 898294"/>
                <a:gd name="connsiteY0" fmla="*/ 212363 h 470029"/>
                <a:gd name="connsiteX1" fmla="*/ 898294 w 898294"/>
                <a:gd name="connsiteY1" fmla="*/ 0 h 470029"/>
                <a:gd name="connsiteX2" fmla="*/ 684044 w 898294"/>
                <a:gd name="connsiteY2" fmla="*/ 0 h 470029"/>
                <a:gd name="connsiteX3" fmla="*/ 684044 w 898294"/>
                <a:gd name="connsiteY3" fmla="*/ 53091 h 470029"/>
                <a:gd name="connsiteX4" fmla="*/ 807450 w 898294"/>
                <a:gd name="connsiteY4" fmla="*/ 53091 h 470029"/>
                <a:gd name="connsiteX5" fmla="*/ 551435 w 898294"/>
                <a:gd name="connsiteY5" fmla="*/ 307454 h 470029"/>
                <a:gd name="connsiteX6" fmla="*/ 339073 w 898294"/>
                <a:gd name="connsiteY6" fmla="*/ 95091 h 470029"/>
                <a:gd name="connsiteX7" fmla="*/ 0 w 898294"/>
                <a:gd name="connsiteY7" fmla="*/ 432512 h 470029"/>
                <a:gd name="connsiteX8" fmla="*/ 37517 w 898294"/>
                <a:gd name="connsiteY8" fmla="*/ 470030 h 470029"/>
                <a:gd name="connsiteX9" fmla="*/ 339073 w 898294"/>
                <a:gd name="connsiteY9" fmla="*/ 170362 h 470029"/>
                <a:gd name="connsiteX10" fmla="*/ 551435 w 898294"/>
                <a:gd name="connsiteY10" fmla="*/ 382725 h 470029"/>
                <a:gd name="connsiteX11" fmla="*/ 845204 w 898294"/>
                <a:gd name="connsiteY11" fmla="*/ 90608 h 470029"/>
                <a:gd name="connsiteX12" fmla="*/ 845204 w 898294"/>
                <a:gd name="connsiteY12" fmla="*/ 212363 h 470029"/>
                <a:gd name="connsiteX13" fmla="*/ 898294 w 898294"/>
                <a:gd name="connsiteY13" fmla="*/ 212363 h 47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8294" h="470029">
                  <a:moveTo>
                    <a:pt x="898294" y="212363"/>
                  </a:moveTo>
                  <a:lnTo>
                    <a:pt x="898294" y="0"/>
                  </a:lnTo>
                  <a:lnTo>
                    <a:pt x="684044" y="0"/>
                  </a:lnTo>
                  <a:lnTo>
                    <a:pt x="684044" y="53091"/>
                  </a:lnTo>
                  <a:lnTo>
                    <a:pt x="807450" y="53091"/>
                  </a:lnTo>
                  <a:lnTo>
                    <a:pt x="551435" y="307454"/>
                  </a:lnTo>
                  <a:lnTo>
                    <a:pt x="339073" y="95091"/>
                  </a:lnTo>
                  <a:lnTo>
                    <a:pt x="0" y="432512"/>
                  </a:lnTo>
                  <a:lnTo>
                    <a:pt x="37517" y="470030"/>
                  </a:lnTo>
                  <a:lnTo>
                    <a:pt x="339073" y="170362"/>
                  </a:lnTo>
                  <a:lnTo>
                    <a:pt x="551435" y="382725"/>
                  </a:lnTo>
                  <a:lnTo>
                    <a:pt x="845204" y="90608"/>
                  </a:lnTo>
                  <a:lnTo>
                    <a:pt x="845204" y="212363"/>
                  </a:lnTo>
                  <a:lnTo>
                    <a:pt x="898294" y="212363"/>
                  </a:lnTo>
                  <a:close/>
                </a:path>
              </a:pathLst>
            </a:custGeom>
            <a:solidFill>
              <a:srgbClr val="344A55"/>
            </a:solidFill>
            <a:ln w="2356" cap="flat">
              <a:noFill/>
              <a:prstDash val="solid"/>
              <a:miter/>
            </a:ln>
          </p:spPr>
          <p:txBody>
            <a:bodyPr rtlCol="0" anchor="ctr"/>
            <a:lstStyle/>
            <a:p>
              <a:endParaRPr lang="fr-FR" dirty="0"/>
            </a:p>
          </p:txBody>
        </p:sp>
      </p:grpSp>
      <p:grpSp>
        <p:nvGrpSpPr>
          <p:cNvPr id="28" name="Group 27">
            <a:extLst>
              <a:ext uri="{FF2B5EF4-FFF2-40B4-BE49-F238E27FC236}">
                <a16:creationId xmlns:a16="http://schemas.microsoft.com/office/drawing/2014/main" id="{3E7BA1FD-81A8-4469-95A0-EBAC2906B0AE}"/>
              </a:ext>
            </a:extLst>
          </p:cNvPr>
          <p:cNvGrpSpPr/>
          <p:nvPr/>
        </p:nvGrpSpPr>
        <p:grpSpPr>
          <a:xfrm>
            <a:off x="1428911" y="4904255"/>
            <a:ext cx="811867" cy="902478"/>
            <a:chOff x="1389591" y="4451823"/>
            <a:chExt cx="811867" cy="1209595"/>
          </a:xfrm>
        </p:grpSpPr>
        <p:sp>
          <p:nvSpPr>
            <p:cNvPr id="26" name="Rectangle 25">
              <a:extLst>
                <a:ext uri="{FF2B5EF4-FFF2-40B4-BE49-F238E27FC236}">
                  <a16:creationId xmlns:a16="http://schemas.microsoft.com/office/drawing/2014/main" id="{7E3CBDFF-2A0B-492A-9881-84DA861485C3}"/>
                </a:ext>
              </a:extLst>
            </p:cNvPr>
            <p:cNvSpPr/>
            <p:nvPr/>
          </p:nvSpPr>
          <p:spPr>
            <a:xfrm>
              <a:off x="1389591" y="4706735"/>
              <a:ext cx="215523" cy="954683"/>
            </a:xfrm>
            <a:prstGeom prst="rect">
              <a:avLst/>
            </a:prstGeom>
            <a:solidFill>
              <a:srgbClr val="344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Rectangle 26">
              <a:extLst>
                <a:ext uri="{FF2B5EF4-FFF2-40B4-BE49-F238E27FC236}">
                  <a16:creationId xmlns:a16="http://schemas.microsoft.com/office/drawing/2014/main" id="{C79A067E-CDCB-4799-A00D-46FA122BB419}"/>
                </a:ext>
              </a:extLst>
            </p:cNvPr>
            <p:cNvSpPr/>
            <p:nvPr/>
          </p:nvSpPr>
          <p:spPr>
            <a:xfrm>
              <a:off x="1985935" y="4451823"/>
              <a:ext cx="215523" cy="1209595"/>
            </a:xfrm>
            <a:prstGeom prst="rect">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9" name="Rectangle 28">
            <a:extLst>
              <a:ext uri="{FF2B5EF4-FFF2-40B4-BE49-F238E27FC236}">
                <a16:creationId xmlns:a16="http://schemas.microsoft.com/office/drawing/2014/main" id="{5AB405A8-7C33-47FD-95D6-E5CF2A1D6BEE}"/>
              </a:ext>
            </a:extLst>
          </p:cNvPr>
          <p:cNvSpPr/>
          <p:nvPr/>
        </p:nvSpPr>
        <p:spPr>
          <a:xfrm>
            <a:off x="1272640" y="5784913"/>
            <a:ext cx="613310" cy="311688"/>
          </a:xfrm>
          <a:prstGeom prst="rect">
            <a:avLst/>
          </a:prstGeom>
        </p:spPr>
        <p:txBody>
          <a:bodyPr wrap="square">
            <a:spAutoFit/>
          </a:bodyPr>
          <a:lstStyle/>
          <a:p>
            <a:pPr>
              <a:lnSpc>
                <a:spcPts val="1900"/>
              </a:lnSpc>
            </a:pPr>
            <a:r>
              <a:rPr lang="en-US" sz="1000" dirty="0">
                <a:solidFill>
                  <a:srgbClr val="242725"/>
                </a:solidFill>
              </a:rPr>
              <a:t>2020</a:t>
            </a:r>
          </a:p>
        </p:txBody>
      </p:sp>
      <p:sp>
        <p:nvSpPr>
          <p:cNvPr id="30" name="Rectangle 29">
            <a:extLst>
              <a:ext uri="{FF2B5EF4-FFF2-40B4-BE49-F238E27FC236}">
                <a16:creationId xmlns:a16="http://schemas.microsoft.com/office/drawing/2014/main" id="{BC8C34A3-6A6F-4EF0-8B1D-924C77BD0069}"/>
              </a:ext>
            </a:extLst>
          </p:cNvPr>
          <p:cNvSpPr/>
          <p:nvPr/>
        </p:nvSpPr>
        <p:spPr>
          <a:xfrm>
            <a:off x="1902408" y="5784913"/>
            <a:ext cx="613310" cy="311688"/>
          </a:xfrm>
          <a:prstGeom prst="rect">
            <a:avLst/>
          </a:prstGeom>
        </p:spPr>
        <p:txBody>
          <a:bodyPr wrap="square">
            <a:spAutoFit/>
          </a:bodyPr>
          <a:lstStyle/>
          <a:p>
            <a:pPr>
              <a:lnSpc>
                <a:spcPts val="1900"/>
              </a:lnSpc>
            </a:pPr>
            <a:r>
              <a:rPr lang="en-US" sz="1000" dirty="0">
                <a:solidFill>
                  <a:srgbClr val="242725"/>
                </a:solidFill>
              </a:rPr>
              <a:t>2025</a:t>
            </a:r>
          </a:p>
        </p:txBody>
      </p:sp>
      <p:cxnSp>
        <p:nvCxnSpPr>
          <p:cNvPr id="32" name="Straight Arrow Connector 31">
            <a:extLst>
              <a:ext uri="{FF2B5EF4-FFF2-40B4-BE49-F238E27FC236}">
                <a16:creationId xmlns:a16="http://schemas.microsoft.com/office/drawing/2014/main" id="{69035CE3-0551-46DE-A052-2FF615ABF820}"/>
              </a:ext>
            </a:extLst>
          </p:cNvPr>
          <p:cNvCxnSpPr/>
          <p:nvPr/>
        </p:nvCxnSpPr>
        <p:spPr>
          <a:xfrm flipV="1">
            <a:off x="1381805" y="4651589"/>
            <a:ext cx="906080" cy="314067"/>
          </a:xfrm>
          <a:prstGeom prst="straightConnector1">
            <a:avLst/>
          </a:prstGeom>
          <a:ln w="28575">
            <a:solidFill>
              <a:srgbClr val="E87051"/>
            </a:solidFill>
            <a:tailEnd type="triangle"/>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190A209F-8A65-4E0C-BCB7-D9BCDF166E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07309" y="3037035"/>
            <a:ext cx="1456687" cy="997679"/>
          </a:xfrm>
          <a:prstGeom prst="rect">
            <a:avLst/>
          </a:prstGeom>
        </p:spPr>
      </p:pic>
      <p:grpSp>
        <p:nvGrpSpPr>
          <p:cNvPr id="34" name="Graphic 1">
            <a:extLst>
              <a:ext uri="{FF2B5EF4-FFF2-40B4-BE49-F238E27FC236}">
                <a16:creationId xmlns:a16="http://schemas.microsoft.com/office/drawing/2014/main" id="{1EDF96A5-B9EF-46E5-8BD4-27BF6AC1BC8D}"/>
              </a:ext>
            </a:extLst>
          </p:cNvPr>
          <p:cNvGrpSpPr/>
          <p:nvPr/>
        </p:nvGrpSpPr>
        <p:grpSpPr>
          <a:xfrm>
            <a:off x="6278853" y="4904255"/>
            <a:ext cx="906081" cy="906081"/>
            <a:chOff x="1314451" y="3134660"/>
            <a:chExt cx="906081" cy="906081"/>
          </a:xfrm>
          <a:solidFill>
            <a:srgbClr val="000000"/>
          </a:solidFill>
        </p:grpSpPr>
        <p:sp>
          <p:nvSpPr>
            <p:cNvPr id="35" name="Freeform: Shape 34">
              <a:extLst>
                <a:ext uri="{FF2B5EF4-FFF2-40B4-BE49-F238E27FC236}">
                  <a16:creationId xmlns:a16="http://schemas.microsoft.com/office/drawing/2014/main" id="{BFC5C27B-A1FF-4A89-8582-DD974D0592A8}"/>
                </a:ext>
              </a:extLst>
            </p:cNvPr>
            <p:cNvSpPr/>
            <p:nvPr/>
          </p:nvSpPr>
          <p:spPr>
            <a:xfrm>
              <a:off x="1314451" y="3453204"/>
              <a:ext cx="906081" cy="587536"/>
            </a:xfrm>
            <a:custGeom>
              <a:avLst/>
              <a:gdLst>
                <a:gd name="connsiteX0" fmla="*/ 906081 w 906081"/>
                <a:gd name="connsiteY0" fmla="*/ 534446 h 587536"/>
                <a:gd name="connsiteX1" fmla="*/ 852990 w 906081"/>
                <a:gd name="connsiteY1" fmla="*/ 534446 h 587536"/>
                <a:gd name="connsiteX2" fmla="*/ 852990 w 906081"/>
                <a:gd name="connsiteY2" fmla="*/ 0 h 587536"/>
                <a:gd name="connsiteX3" fmla="*/ 691831 w 906081"/>
                <a:gd name="connsiteY3" fmla="*/ 0 h 587536"/>
                <a:gd name="connsiteX4" fmla="*/ 691831 w 906081"/>
                <a:gd name="connsiteY4" fmla="*/ 534446 h 587536"/>
                <a:gd name="connsiteX5" fmla="*/ 638740 w 906081"/>
                <a:gd name="connsiteY5" fmla="*/ 534446 h 587536"/>
                <a:gd name="connsiteX6" fmla="*/ 638740 w 906081"/>
                <a:gd name="connsiteY6" fmla="*/ 212363 h 587536"/>
                <a:gd name="connsiteX7" fmla="*/ 479468 w 906081"/>
                <a:gd name="connsiteY7" fmla="*/ 212363 h 587536"/>
                <a:gd name="connsiteX8" fmla="*/ 479468 w 906081"/>
                <a:gd name="connsiteY8" fmla="*/ 534446 h 587536"/>
                <a:gd name="connsiteX9" fmla="*/ 426377 w 906081"/>
                <a:gd name="connsiteY9" fmla="*/ 534446 h 587536"/>
                <a:gd name="connsiteX10" fmla="*/ 426377 w 906081"/>
                <a:gd name="connsiteY10" fmla="*/ 106181 h 587536"/>
                <a:gd name="connsiteX11" fmla="*/ 267105 w 906081"/>
                <a:gd name="connsiteY11" fmla="*/ 106181 h 587536"/>
                <a:gd name="connsiteX12" fmla="*/ 267105 w 906081"/>
                <a:gd name="connsiteY12" fmla="*/ 534446 h 587536"/>
                <a:gd name="connsiteX13" fmla="*/ 214014 w 906081"/>
                <a:gd name="connsiteY13" fmla="*/ 534446 h 587536"/>
                <a:gd name="connsiteX14" fmla="*/ 214014 w 906081"/>
                <a:gd name="connsiteY14" fmla="*/ 265453 h 587536"/>
                <a:gd name="connsiteX15" fmla="*/ 53091 w 906081"/>
                <a:gd name="connsiteY15" fmla="*/ 265453 h 587536"/>
                <a:gd name="connsiteX16" fmla="*/ 53091 w 906081"/>
                <a:gd name="connsiteY16" fmla="*/ 534446 h 587536"/>
                <a:gd name="connsiteX17" fmla="*/ 0 w 906081"/>
                <a:gd name="connsiteY17" fmla="*/ 534446 h 587536"/>
                <a:gd name="connsiteX18" fmla="*/ 0 w 906081"/>
                <a:gd name="connsiteY18" fmla="*/ 587537 h 587536"/>
                <a:gd name="connsiteX19" fmla="*/ 906081 w 906081"/>
                <a:gd name="connsiteY19" fmla="*/ 587537 h 587536"/>
                <a:gd name="connsiteX20" fmla="*/ 906081 w 906081"/>
                <a:gd name="connsiteY20" fmla="*/ 534446 h 58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081" h="587536">
                  <a:moveTo>
                    <a:pt x="906081" y="534446"/>
                  </a:moveTo>
                  <a:lnTo>
                    <a:pt x="852990" y="534446"/>
                  </a:lnTo>
                  <a:lnTo>
                    <a:pt x="852990" y="0"/>
                  </a:lnTo>
                  <a:lnTo>
                    <a:pt x="691831" y="0"/>
                  </a:lnTo>
                  <a:lnTo>
                    <a:pt x="691831" y="534446"/>
                  </a:lnTo>
                  <a:lnTo>
                    <a:pt x="638740" y="534446"/>
                  </a:lnTo>
                  <a:lnTo>
                    <a:pt x="638740" y="212363"/>
                  </a:lnTo>
                  <a:lnTo>
                    <a:pt x="479468" y="212363"/>
                  </a:lnTo>
                  <a:lnTo>
                    <a:pt x="479468" y="534446"/>
                  </a:lnTo>
                  <a:lnTo>
                    <a:pt x="426377" y="534446"/>
                  </a:lnTo>
                  <a:lnTo>
                    <a:pt x="426377" y="106181"/>
                  </a:lnTo>
                  <a:lnTo>
                    <a:pt x="267105" y="106181"/>
                  </a:lnTo>
                  <a:lnTo>
                    <a:pt x="267105" y="534446"/>
                  </a:lnTo>
                  <a:lnTo>
                    <a:pt x="214014" y="534446"/>
                  </a:lnTo>
                  <a:lnTo>
                    <a:pt x="214014" y="265453"/>
                  </a:lnTo>
                  <a:lnTo>
                    <a:pt x="53091" y="265453"/>
                  </a:lnTo>
                  <a:lnTo>
                    <a:pt x="53091" y="534446"/>
                  </a:lnTo>
                  <a:lnTo>
                    <a:pt x="0" y="534446"/>
                  </a:lnTo>
                  <a:lnTo>
                    <a:pt x="0" y="587537"/>
                  </a:lnTo>
                  <a:lnTo>
                    <a:pt x="906081" y="587537"/>
                  </a:lnTo>
                  <a:lnTo>
                    <a:pt x="906081" y="534446"/>
                  </a:lnTo>
                  <a:close/>
                </a:path>
              </a:pathLst>
            </a:custGeom>
            <a:solidFill>
              <a:srgbClr val="E87051"/>
            </a:solidFill>
            <a:ln w="2356" cap="flat">
              <a:noFill/>
              <a:prstDash val="solid"/>
              <a:miter/>
            </a:ln>
          </p:spPr>
          <p:txBody>
            <a:bodyPr rtlCol="0" anchor="ctr"/>
            <a:lstStyle/>
            <a:p>
              <a:endParaRPr lang="fr-FR" dirty="0"/>
            </a:p>
          </p:txBody>
        </p:sp>
        <p:sp>
          <p:nvSpPr>
            <p:cNvPr id="36" name="Freeform: Shape 35">
              <a:extLst>
                <a:ext uri="{FF2B5EF4-FFF2-40B4-BE49-F238E27FC236}">
                  <a16:creationId xmlns:a16="http://schemas.microsoft.com/office/drawing/2014/main" id="{F9B5562A-6BAC-468F-BE26-78FE92F0DAED}"/>
                </a:ext>
              </a:extLst>
            </p:cNvPr>
            <p:cNvSpPr/>
            <p:nvPr/>
          </p:nvSpPr>
          <p:spPr>
            <a:xfrm>
              <a:off x="1322237" y="3134660"/>
              <a:ext cx="898294" cy="470029"/>
            </a:xfrm>
            <a:custGeom>
              <a:avLst/>
              <a:gdLst>
                <a:gd name="connsiteX0" fmla="*/ 898294 w 898294"/>
                <a:gd name="connsiteY0" fmla="*/ 212363 h 470029"/>
                <a:gd name="connsiteX1" fmla="*/ 898294 w 898294"/>
                <a:gd name="connsiteY1" fmla="*/ 0 h 470029"/>
                <a:gd name="connsiteX2" fmla="*/ 684044 w 898294"/>
                <a:gd name="connsiteY2" fmla="*/ 0 h 470029"/>
                <a:gd name="connsiteX3" fmla="*/ 684044 w 898294"/>
                <a:gd name="connsiteY3" fmla="*/ 53091 h 470029"/>
                <a:gd name="connsiteX4" fmla="*/ 807450 w 898294"/>
                <a:gd name="connsiteY4" fmla="*/ 53091 h 470029"/>
                <a:gd name="connsiteX5" fmla="*/ 551435 w 898294"/>
                <a:gd name="connsiteY5" fmla="*/ 307454 h 470029"/>
                <a:gd name="connsiteX6" fmla="*/ 339073 w 898294"/>
                <a:gd name="connsiteY6" fmla="*/ 95091 h 470029"/>
                <a:gd name="connsiteX7" fmla="*/ 0 w 898294"/>
                <a:gd name="connsiteY7" fmla="*/ 432512 h 470029"/>
                <a:gd name="connsiteX8" fmla="*/ 37517 w 898294"/>
                <a:gd name="connsiteY8" fmla="*/ 470030 h 470029"/>
                <a:gd name="connsiteX9" fmla="*/ 339073 w 898294"/>
                <a:gd name="connsiteY9" fmla="*/ 170362 h 470029"/>
                <a:gd name="connsiteX10" fmla="*/ 551435 w 898294"/>
                <a:gd name="connsiteY10" fmla="*/ 382725 h 470029"/>
                <a:gd name="connsiteX11" fmla="*/ 845204 w 898294"/>
                <a:gd name="connsiteY11" fmla="*/ 90608 h 470029"/>
                <a:gd name="connsiteX12" fmla="*/ 845204 w 898294"/>
                <a:gd name="connsiteY12" fmla="*/ 212363 h 470029"/>
                <a:gd name="connsiteX13" fmla="*/ 898294 w 898294"/>
                <a:gd name="connsiteY13" fmla="*/ 212363 h 47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8294" h="470029">
                  <a:moveTo>
                    <a:pt x="898294" y="212363"/>
                  </a:moveTo>
                  <a:lnTo>
                    <a:pt x="898294" y="0"/>
                  </a:lnTo>
                  <a:lnTo>
                    <a:pt x="684044" y="0"/>
                  </a:lnTo>
                  <a:lnTo>
                    <a:pt x="684044" y="53091"/>
                  </a:lnTo>
                  <a:lnTo>
                    <a:pt x="807450" y="53091"/>
                  </a:lnTo>
                  <a:lnTo>
                    <a:pt x="551435" y="307454"/>
                  </a:lnTo>
                  <a:lnTo>
                    <a:pt x="339073" y="95091"/>
                  </a:lnTo>
                  <a:lnTo>
                    <a:pt x="0" y="432512"/>
                  </a:lnTo>
                  <a:lnTo>
                    <a:pt x="37517" y="470030"/>
                  </a:lnTo>
                  <a:lnTo>
                    <a:pt x="339073" y="170362"/>
                  </a:lnTo>
                  <a:lnTo>
                    <a:pt x="551435" y="382725"/>
                  </a:lnTo>
                  <a:lnTo>
                    <a:pt x="845204" y="90608"/>
                  </a:lnTo>
                  <a:lnTo>
                    <a:pt x="845204" y="212363"/>
                  </a:lnTo>
                  <a:lnTo>
                    <a:pt x="898294" y="212363"/>
                  </a:lnTo>
                  <a:close/>
                </a:path>
              </a:pathLst>
            </a:custGeom>
            <a:solidFill>
              <a:srgbClr val="344A55"/>
            </a:solidFill>
            <a:ln w="2356" cap="flat">
              <a:noFill/>
              <a:prstDash val="solid"/>
              <a:miter/>
            </a:ln>
          </p:spPr>
          <p:txBody>
            <a:bodyPr rtlCol="0" anchor="ctr"/>
            <a:lstStyle/>
            <a:p>
              <a:endParaRPr lang="fr-FR" dirty="0"/>
            </a:p>
          </p:txBody>
        </p:sp>
      </p:grpSp>
    </p:spTree>
    <p:extLst>
      <p:ext uri="{BB962C8B-B14F-4D97-AF65-F5344CB8AC3E}">
        <p14:creationId xmlns:p14="http://schemas.microsoft.com/office/powerpoint/2010/main" val="1178952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0CBD9011-9A57-476B-BC64-AEFAF83D9CD2}"/>
              </a:ext>
            </a:extLst>
          </p:cNvPr>
          <p:cNvSpPr/>
          <p:nvPr/>
        </p:nvSpPr>
        <p:spPr>
          <a:xfrm>
            <a:off x="5753099" y="1930898"/>
            <a:ext cx="5230613" cy="3197944"/>
          </a:xfrm>
          <a:prstGeom prst="roundRect">
            <a:avLst>
              <a:gd name="adj" fmla="val 11601"/>
            </a:avLst>
          </a:prstGeom>
          <a:solidFill>
            <a:srgbClr val="344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8" name="Picture Placeholder 57">
            <a:extLst>
              <a:ext uri="{FF2B5EF4-FFF2-40B4-BE49-F238E27FC236}">
                <a16:creationId xmlns:a16="http://schemas.microsoft.com/office/drawing/2014/main" id="{5EBA9EA4-6279-47C7-8A8E-2D9BBA4C589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9103" b="9103"/>
          <a:stretch>
            <a:fillRect/>
          </a:stretch>
        </p:blipFill>
        <p:spPr>
          <a:xfrm>
            <a:off x="6198053" y="2267958"/>
            <a:ext cx="4416211" cy="2407538"/>
          </a:xfrm>
        </p:spPr>
      </p:pic>
      <p:sp>
        <p:nvSpPr>
          <p:cNvPr id="14" name="Rectangle: Rounded Corners 13">
            <a:extLst>
              <a:ext uri="{FF2B5EF4-FFF2-40B4-BE49-F238E27FC236}">
                <a16:creationId xmlns:a16="http://schemas.microsoft.com/office/drawing/2014/main" id="{EA4F70E3-B93F-448C-92A1-691BBFC0B3AA}"/>
              </a:ext>
            </a:extLst>
          </p:cNvPr>
          <p:cNvSpPr/>
          <p:nvPr/>
        </p:nvSpPr>
        <p:spPr>
          <a:xfrm>
            <a:off x="6198053" y="2267958"/>
            <a:ext cx="4416211" cy="2407538"/>
          </a:xfrm>
          <a:prstGeom prst="roundRect">
            <a:avLst>
              <a:gd name="adj" fmla="val 11601"/>
            </a:avLst>
          </a:prstGeom>
          <a:solidFill>
            <a:srgbClr val="E8705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Rectangle: Rounded Corners 2">
            <a:extLst>
              <a:ext uri="{FF2B5EF4-FFF2-40B4-BE49-F238E27FC236}">
                <a16:creationId xmlns:a16="http://schemas.microsoft.com/office/drawing/2014/main" id="{10AEDC02-2A82-45DF-A243-6C4DD42EE955}"/>
              </a:ext>
            </a:extLst>
          </p:cNvPr>
          <p:cNvSpPr/>
          <p:nvPr/>
        </p:nvSpPr>
        <p:spPr>
          <a:xfrm>
            <a:off x="1423615" y="2120662"/>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5C8AD308-EBD8-4754-9157-979174871B21}"/>
              </a:ext>
            </a:extLst>
          </p:cNvPr>
          <p:cNvSpPr/>
          <p:nvPr/>
        </p:nvSpPr>
        <p:spPr>
          <a:xfrm>
            <a:off x="1314450" y="1408233"/>
            <a:ext cx="4629150" cy="684803"/>
          </a:xfrm>
          <a:prstGeom prst="rect">
            <a:avLst/>
          </a:prstGeom>
        </p:spPr>
        <p:txBody>
          <a:bodyPr wrap="square">
            <a:spAutoFit/>
          </a:bodyPr>
          <a:lstStyle/>
          <a:p>
            <a:pPr>
              <a:lnSpc>
                <a:spcPct val="150000"/>
              </a:lnSpc>
            </a:pPr>
            <a:r>
              <a:rPr lang="en-US" sz="2800" dirty="0">
                <a:solidFill>
                  <a:srgbClr val="455A64"/>
                </a:solidFill>
                <a:latin typeface="+mj-lt"/>
              </a:rPr>
              <a:t>Business Model</a:t>
            </a:r>
          </a:p>
        </p:txBody>
      </p:sp>
      <p:sp>
        <p:nvSpPr>
          <p:cNvPr id="5" name="Rectangle 4">
            <a:extLst>
              <a:ext uri="{FF2B5EF4-FFF2-40B4-BE49-F238E27FC236}">
                <a16:creationId xmlns:a16="http://schemas.microsoft.com/office/drawing/2014/main" id="{9CDF4682-7CE3-4518-BB98-104BE84B9E8D}"/>
              </a:ext>
            </a:extLst>
          </p:cNvPr>
          <p:cNvSpPr/>
          <p:nvPr/>
        </p:nvSpPr>
        <p:spPr>
          <a:xfrm>
            <a:off x="1314453" y="2330895"/>
            <a:ext cx="3783614" cy="3294492"/>
          </a:xfrm>
          <a:prstGeom prst="rect">
            <a:avLst/>
          </a:prstGeom>
        </p:spPr>
        <p:txBody>
          <a:bodyPr wrap="square">
            <a:spAutoFit/>
          </a:bodyPr>
          <a:lstStyle/>
          <a:p>
            <a:pPr>
              <a:lnSpc>
                <a:spcPct val="150000"/>
              </a:lnSpc>
            </a:pPr>
            <a:r>
              <a:rPr lang="en-US" sz="1400" dirty="0">
                <a:solidFill>
                  <a:srgbClr val="242725"/>
                </a:solidFill>
              </a:rPr>
              <a:t>Carsemba doesn’t directly buy cars from sellers, we let anyone both private sellers</a:t>
            </a:r>
          </a:p>
          <a:p>
            <a:pPr>
              <a:lnSpc>
                <a:spcPct val="150000"/>
              </a:lnSpc>
            </a:pPr>
            <a:r>
              <a:rPr lang="en-US" sz="1400" dirty="0">
                <a:solidFill>
                  <a:srgbClr val="242725"/>
                </a:solidFill>
              </a:rPr>
              <a:t>and dealers, list their vehicles on our platform for free. When a buyer shows</a:t>
            </a:r>
          </a:p>
          <a:p>
            <a:pPr>
              <a:lnSpc>
                <a:spcPct val="150000"/>
              </a:lnSpc>
            </a:pPr>
            <a:r>
              <a:rPr lang="en-US" sz="1400" dirty="0">
                <a:solidFill>
                  <a:srgbClr val="242725"/>
                </a:solidFill>
              </a:rPr>
              <a:t>interest in buying the vehicle Carsemba will then pay the seller the full amount</a:t>
            </a:r>
          </a:p>
          <a:p>
            <a:pPr>
              <a:lnSpc>
                <a:spcPct val="150000"/>
              </a:lnSpc>
            </a:pPr>
            <a:r>
              <a:rPr lang="en-US" sz="1400" dirty="0">
                <a:solidFill>
                  <a:srgbClr val="242725"/>
                </a:solidFill>
              </a:rPr>
              <a:t>and charge the buyer a 6% interest rate on the issued loans which then the buyer</a:t>
            </a:r>
          </a:p>
          <a:p>
            <a:pPr>
              <a:lnSpc>
                <a:spcPct val="150000"/>
              </a:lnSpc>
            </a:pPr>
            <a:r>
              <a:rPr lang="en-US" sz="1400" dirty="0">
                <a:solidFill>
                  <a:srgbClr val="242725"/>
                </a:solidFill>
              </a:rPr>
              <a:t>will choose to pay over the course of installments.</a:t>
            </a:r>
          </a:p>
        </p:txBody>
      </p:sp>
      <p:pic>
        <p:nvPicPr>
          <p:cNvPr id="6" name="Graphic 5">
            <a:extLst>
              <a:ext uri="{FF2B5EF4-FFF2-40B4-BE49-F238E27FC236}">
                <a16:creationId xmlns:a16="http://schemas.microsoft.com/office/drawing/2014/main" id="{DDC8BA15-A3BB-4C31-8B96-BF8C26826AB0}"/>
              </a:ext>
            </a:extLst>
          </p:cNvPr>
          <p:cNvPicPr>
            <a:picLocks noChangeAspect="1"/>
          </p:cNvPicPr>
          <p:nvPr/>
        </p:nvPicPr>
        <p:blipFill>
          <a:blip r:embed="rId3">
            <a:extLst>
              <a:ext uri="{96DAC541-7B7A-43D3-8B79-37D633B846F1}">
                <asvg:svgBlip xmlns:asvg="http://schemas.microsoft.com/office/drawing/2016/SVG/main" r:embed="rId4"/>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grpSp>
        <p:nvGrpSpPr>
          <p:cNvPr id="7" name="Group 6">
            <a:extLst>
              <a:ext uri="{FF2B5EF4-FFF2-40B4-BE49-F238E27FC236}">
                <a16:creationId xmlns:a16="http://schemas.microsoft.com/office/drawing/2014/main" id="{EA9D43E8-81A8-4828-91A2-BC77C839A7B8}"/>
              </a:ext>
            </a:extLst>
          </p:cNvPr>
          <p:cNvGrpSpPr/>
          <p:nvPr/>
        </p:nvGrpSpPr>
        <p:grpSpPr>
          <a:xfrm>
            <a:off x="8595974" y="5632402"/>
            <a:ext cx="4272222" cy="1855316"/>
            <a:chOff x="7354241" y="5214337"/>
            <a:chExt cx="5742555" cy="2493844"/>
          </a:xfrm>
        </p:grpSpPr>
        <p:pic>
          <p:nvPicPr>
            <p:cNvPr id="8" name="Graphic 7">
              <a:extLst>
                <a:ext uri="{FF2B5EF4-FFF2-40B4-BE49-F238E27FC236}">
                  <a16:creationId xmlns:a16="http://schemas.microsoft.com/office/drawing/2014/main" id="{84AE9CFC-4A3E-4545-8B70-1392C219B8ED}"/>
                </a:ext>
              </a:extLst>
            </p:cNvPr>
            <p:cNvPicPr>
              <a:picLocks noChangeAspect="1"/>
            </p:cNvPicPr>
            <p:nvPr/>
          </p:nvPicPr>
          <p:blipFill>
            <a:blip r:embed="rId5">
              <a:extLst>
                <a:ext uri="{96DAC541-7B7A-43D3-8B79-37D633B846F1}">
                  <asvg:svgBlip xmlns:asvg="http://schemas.microsoft.com/office/drawing/2016/SVG/main" r:embed="rId6"/>
                </a:ext>
              </a:extLst>
            </a:blip>
            <a:srcRect t="38204"/>
            <a:stretch>
              <a:fillRect/>
            </a:stretch>
          </p:blipFill>
          <p:spPr>
            <a:xfrm rot="8817875">
              <a:off x="8096551" y="5214337"/>
              <a:ext cx="5000245" cy="2452325"/>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9" name="Graphic 8">
              <a:extLst>
                <a:ext uri="{FF2B5EF4-FFF2-40B4-BE49-F238E27FC236}">
                  <a16:creationId xmlns:a16="http://schemas.microsoft.com/office/drawing/2014/main" id="{A5F030AB-B488-4584-9570-7504E7F6DB41}"/>
                </a:ext>
              </a:extLst>
            </p:cNvPr>
            <p:cNvPicPr>
              <a:picLocks noChangeAspect="1"/>
            </p:cNvPicPr>
            <p:nvPr/>
          </p:nvPicPr>
          <p:blipFill>
            <a:blip r:embed="rId7">
              <a:extLst>
                <a:ext uri="{96DAC541-7B7A-43D3-8B79-37D633B846F1}">
                  <asvg:svgBlip xmlns:asvg="http://schemas.microsoft.com/office/drawing/2016/SVG/main" r:embed="rId8"/>
                </a:ext>
              </a:extLst>
            </a:blip>
            <a:srcRect t="11627" r="78187" b="14674"/>
            <a:stretch>
              <a:fillRect/>
            </a:stretch>
          </p:blipFill>
          <p:spPr>
            <a:xfrm rot="3952995">
              <a:off x="9075619" y="3939308"/>
              <a:ext cx="2047495" cy="5490251"/>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pSp>
      <p:grpSp>
        <p:nvGrpSpPr>
          <p:cNvPr id="15" name="Graphic 12">
            <a:extLst>
              <a:ext uri="{FF2B5EF4-FFF2-40B4-BE49-F238E27FC236}">
                <a16:creationId xmlns:a16="http://schemas.microsoft.com/office/drawing/2014/main" id="{12F671C2-D121-4BC0-BDC5-030D5CCC1BF4}"/>
              </a:ext>
            </a:extLst>
          </p:cNvPr>
          <p:cNvGrpSpPr/>
          <p:nvPr/>
        </p:nvGrpSpPr>
        <p:grpSpPr>
          <a:xfrm>
            <a:off x="6083886" y="2118076"/>
            <a:ext cx="4644544" cy="2573593"/>
            <a:chOff x="6096000" y="1834118"/>
            <a:chExt cx="4264537" cy="2363027"/>
          </a:xfrm>
        </p:grpSpPr>
        <p:sp>
          <p:nvSpPr>
            <p:cNvPr id="16" name="Freeform: Shape 15">
              <a:extLst>
                <a:ext uri="{FF2B5EF4-FFF2-40B4-BE49-F238E27FC236}">
                  <a16:creationId xmlns:a16="http://schemas.microsoft.com/office/drawing/2014/main" id="{EAE60EB5-1572-42F0-A248-A231F4800A83}"/>
                </a:ext>
              </a:extLst>
            </p:cNvPr>
            <p:cNvSpPr/>
            <p:nvPr/>
          </p:nvSpPr>
          <p:spPr>
            <a:xfrm>
              <a:off x="7775754" y="3081001"/>
              <a:ext cx="2391458" cy="616720"/>
            </a:xfrm>
            <a:custGeom>
              <a:avLst/>
              <a:gdLst>
                <a:gd name="connsiteX0" fmla="*/ 1212550 w 2391458"/>
                <a:gd name="connsiteY0" fmla="*/ 2627 h 616720"/>
                <a:gd name="connsiteX1" fmla="*/ 704123 w 2391458"/>
                <a:gd name="connsiteY1" fmla="*/ 211116 h 616720"/>
                <a:gd name="connsiteX2" fmla="*/ 453936 w 2391458"/>
                <a:gd name="connsiteY2" fmla="*/ 311569 h 616720"/>
                <a:gd name="connsiteX3" fmla="*/ 535436 w 2391458"/>
                <a:gd name="connsiteY3" fmla="*/ 360848 h 616720"/>
                <a:gd name="connsiteX4" fmla="*/ 422663 w 2391458"/>
                <a:gd name="connsiteY4" fmla="*/ 378854 h 616720"/>
                <a:gd name="connsiteX5" fmla="*/ 0 w 2391458"/>
                <a:gd name="connsiteY5" fmla="*/ 286930 h 616720"/>
                <a:gd name="connsiteX6" fmla="*/ 434509 w 2391458"/>
                <a:gd name="connsiteY6" fmla="*/ 486889 h 616720"/>
                <a:gd name="connsiteX7" fmla="*/ 1012117 w 2391458"/>
                <a:gd name="connsiteY7" fmla="*/ 467462 h 616720"/>
                <a:gd name="connsiteX8" fmla="*/ 1197388 w 2391458"/>
                <a:gd name="connsiteY8" fmla="*/ 213011 h 616720"/>
                <a:gd name="connsiteX9" fmla="*/ 2313749 w 2391458"/>
                <a:gd name="connsiteY9" fmla="*/ 616721 h 616720"/>
                <a:gd name="connsiteX10" fmla="*/ 2391458 w 2391458"/>
                <a:gd name="connsiteY10" fmla="*/ 337630 h 616720"/>
                <a:gd name="connsiteX11" fmla="*/ 1212550 w 2391458"/>
                <a:gd name="connsiteY11" fmla="*/ 2627 h 61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91458" h="616720">
                  <a:moveTo>
                    <a:pt x="1212550" y="2627"/>
                  </a:moveTo>
                  <a:cubicBezTo>
                    <a:pt x="994111" y="-23908"/>
                    <a:pt x="943884" y="158046"/>
                    <a:pt x="704123" y="211116"/>
                  </a:cubicBezTo>
                  <a:cubicBezTo>
                    <a:pt x="704123" y="211116"/>
                    <a:pt x="405131" y="219171"/>
                    <a:pt x="453936" y="311569"/>
                  </a:cubicBezTo>
                  <a:cubicBezTo>
                    <a:pt x="466730" y="335735"/>
                    <a:pt x="504637" y="354689"/>
                    <a:pt x="535436" y="360848"/>
                  </a:cubicBezTo>
                  <a:cubicBezTo>
                    <a:pt x="470521" y="369851"/>
                    <a:pt x="422663" y="378854"/>
                    <a:pt x="422663" y="378854"/>
                  </a:cubicBezTo>
                  <a:cubicBezTo>
                    <a:pt x="74393" y="191215"/>
                    <a:pt x="0" y="286930"/>
                    <a:pt x="0" y="286930"/>
                  </a:cubicBezTo>
                  <a:lnTo>
                    <a:pt x="434509" y="486889"/>
                  </a:lnTo>
                  <a:cubicBezTo>
                    <a:pt x="434509" y="486889"/>
                    <a:pt x="1001219" y="467936"/>
                    <a:pt x="1012117" y="467462"/>
                  </a:cubicBezTo>
                  <a:cubicBezTo>
                    <a:pt x="1023489" y="466514"/>
                    <a:pt x="1197388" y="213011"/>
                    <a:pt x="1197388" y="213011"/>
                  </a:cubicBezTo>
                  <a:lnTo>
                    <a:pt x="2313749" y="616721"/>
                  </a:lnTo>
                  <a:lnTo>
                    <a:pt x="2391458" y="337630"/>
                  </a:lnTo>
                  <a:cubicBezTo>
                    <a:pt x="2390984" y="337156"/>
                    <a:pt x="1278414" y="10682"/>
                    <a:pt x="1212550" y="2627"/>
                  </a:cubicBezTo>
                  <a:close/>
                </a:path>
              </a:pathLst>
            </a:custGeom>
            <a:solidFill>
              <a:srgbClr val="F58D6C"/>
            </a:solidFill>
            <a:ln w="4731" cap="flat">
              <a:noFill/>
              <a:prstDash val="solid"/>
              <a:miter/>
            </a:ln>
          </p:spPr>
          <p:txBody>
            <a:bodyPr rtlCol="0" anchor="ctr"/>
            <a:lstStyle/>
            <a:p>
              <a:endParaRPr lang="fr-FR" dirty="0"/>
            </a:p>
          </p:txBody>
        </p:sp>
        <p:sp>
          <p:nvSpPr>
            <p:cNvPr id="17" name="Freeform: Shape 16">
              <a:extLst>
                <a:ext uri="{FF2B5EF4-FFF2-40B4-BE49-F238E27FC236}">
                  <a16:creationId xmlns:a16="http://schemas.microsoft.com/office/drawing/2014/main" id="{A566AB49-5E24-4C87-82B4-7CCCB177B3AB}"/>
                </a:ext>
              </a:extLst>
            </p:cNvPr>
            <p:cNvSpPr/>
            <p:nvPr/>
          </p:nvSpPr>
          <p:spPr>
            <a:xfrm>
              <a:off x="7690710" y="3110533"/>
              <a:ext cx="2550894" cy="726496"/>
            </a:xfrm>
            <a:custGeom>
              <a:avLst/>
              <a:gdLst>
                <a:gd name="connsiteX0" fmla="*/ 11599 w 2550894"/>
                <a:gd name="connsiteY0" fmla="*/ 257871 h 726496"/>
                <a:gd name="connsiteX1" fmla="*/ 435684 w 2550894"/>
                <a:gd name="connsiteY1" fmla="*/ 387229 h 726496"/>
                <a:gd name="connsiteX2" fmla="*/ 799591 w 2550894"/>
                <a:gd name="connsiteY2" fmla="*/ 442194 h 726496"/>
                <a:gd name="connsiteX3" fmla="*/ 1371987 w 2550894"/>
                <a:gd name="connsiteY3" fmla="*/ 104 h 726496"/>
                <a:gd name="connsiteX4" fmla="*/ 2476028 w 2550894"/>
                <a:gd name="connsiteY4" fmla="*/ 307624 h 726496"/>
                <a:gd name="connsiteX5" fmla="*/ 2550895 w 2550894"/>
                <a:gd name="connsiteY5" fmla="*/ 656842 h 726496"/>
                <a:gd name="connsiteX6" fmla="*/ 2226790 w 2550894"/>
                <a:gd name="connsiteY6" fmla="*/ 726497 h 726496"/>
                <a:gd name="connsiteX7" fmla="*/ 1479074 w 2550894"/>
                <a:gd name="connsiteY7" fmla="*/ 319944 h 726496"/>
                <a:gd name="connsiteX8" fmla="*/ 946955 w 2550894"/>
                <a:gd name="connsiteY8" fmla="*/ 677217 h 726496"/>
                <a:gd name="connsiteX9" fmla="*/ 420521 w 2550894"/>
                <a:gd name="connsiteY9" fmla="*/ 523694 h 726496"/>
                <a:gd name="connsiteX10" fmla="*/ 14442 w 2550894"/>
                <a:gd name="connsiteY10" fmla="*/ 304307 h 726496"/>
                <a:gd name="connsiteX11" fmla="*/ 11599 w 2550894"/>
                <a:gd name="connsiteY11" fmla="*/ 257871 h 72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0894" h="726496">
                  <a:moveTo>
                    <a:pt x="11599" y="257871"/>
                  </a:moveTo>
                  <a:cubicBezTo>
                    <a:pt x="61826" y="222333"/>
                    <a:pt x="196396" y="203854"/>
                    <a:pt x="435684" y="387229"/>
                  </a:cubicBezTo>
                  <a:cubicBezTo>
                    <a:pt x="435684" y="387229"/>
                    <a:pt x="625693" y="357851"/>
                    <a:pt x="799591" y="442194"/>
                  </a:cubicBezTo>
                  <a:cubicBezTo>
                    <a:pt x="799591" y="442194"/>
                    <a:pt x="1251632" y="6737"/>
                    <a:pt x="1371987" y="104"/>
                  </a:cubicBezTo>
                  <a:cubicBezTo>
                    <a:pt x="1492341" y="-6530"/>
                    <a:pt x="2476028" y="307624"/>
                    <a:pt x="2476028" y="307624"/>
                  </a:cubicBezTo>
                  <a:lnTo>
                    <a:pt x="2550895" y="656842"/>
                  </a:lnTo>
                  <a:lnTo>
                    <a:pt x="2226790" y="726497"/>
                  </a:lnTo>
                  <a:lnTo>
                    <a:pt x="1479074" y="319944"/>
                  </a:lnTo>
                  <a:cubicBezTo>
                    <a:pt x="1479074" y="319944"/>
                    <a:pt x="1012818" y="633624"/>
                    <a:pt x="946955" y="677217"/>
                  </a:cubicBezTo>
                  <a:cubicBezTo>
                    <a:pt x="862138" y="733604"/>
                    <a:pt x="593945" y="553546"/>
                    <a:pt x="420521" y="523694"/>
                  </a:cubicBezTo>
                  <a:cubicBezTo>
                    <a:pt x="361291" y="513743"/>
                    <a:pt x="97838" y="355008"/>
                    <a:pt x="14442" y="304307"/>
                  </a:cubicBezTo>
                  <a:cubicBezTo>
                    <a:pt x="-3564" y="294357"/>
                    <a:pt x="-4985" y="269243"/>
                    <a:pt x="11599" y="257871"/>
                  </a:cubicBezTo>
                  <a:close/>
                </a:path>
              </a:pathLst>
            </a:custGeom>
            <a:solidFill>
              <a:srgbClr val="FFB287"/>
            </a:solidFill>
            <a:ln w="4731" cap="flat">
              <a:noFill/>
              <a:prstDash val="solid"/>
              <a:miter/>
            </a:ln>
          </p:spPr>
          <p:txBody>
            <a:bodyPr rtlCol="0" anchor="ctr"/>
            <a:lstStyle/>
            <a:p>
              <a:endParaRPr lang="fr-FR" dirty="0"/>
            </a:p>
          </p:txBody>
        </p:sp>
        <p:sp>
          <p:nvSpPr>
            <p:cNvPr id="18" name="Freeform: Shape 17">
              <a:extLst>
                <a:ext uri="{FF2B5EF4-FFF2-40B4-BE49-F238E27FC236}">
                  <a16:creationId xmlns:a16="http://schemas.microsoft.com/office/drawing/2014/main" id="{EB39EC30-09C8-4113-8591-18E85895EB3E}"/>
                </a:ext>
              </a:extLst>
            </p:cNvPr>
            <p:cNvSpPr/>
            <p:nvPr/>
          </p:nvSpPr>
          <p:spPr>
            <a:xfrm>
              <a:off x="9212429" y="3172236"/>
              <a:ext cx="1148108" cy="747241"/>
            </a:xfrm>
            <a:custGeom>
              <a:avLst/>
              <a:gdLst>
                <a:gd name="connsiteX0" fmla="*/ 0 w 1148108"/>
                <a:gd name="connsiteY0" fmla="*/ 515535 h 747241"/>
                <a:gd name="connsiteX1" fmla="*/ 181953 w 1148108"/>
                <a:gd name="connsiteY1" fmla="*/ 0 h 747241"/>
                <a:gd name="connsiteX2" fmla="*/ 1040073 w 1148108"/>
                <a:gd name="connsiteY2" fmla="*/ 252555 h 747241"/>
                <a:gd name="connsiteX3" fmla="*/ 1148108 w 1148108"/>
                <a:gd name="connsiteY3" fmla="*/ 652000 h 747241"/>
                <a:gd name="connsiteX4" fmla="*/ 675219 w 1148108"/>
                <a:gd name="connsiteY4" fmla="*/ 747242 h 74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8108" h="747241">
                  <a:moveTo>
                    <a:pt x="0" y="515535"/>
                  </a:moveTo>
                  <a:lnTo>
                    <a:pt x="181953" y="0"/>
                  </a:lnTo>
                  <a:lnTo>
                    <a:pt x="1040073" y="252555"/>
                  </a:lnTo>
                  <a:lnTo>
                    <a:pt x="1148108" y="652000"/>
                  </a:lnTo>
                  <a:lnTo>
                    <a:pt x="675219" y="747242"/>
                  </a:lnTo>
                  <a:close/>
                </a:path>
              </a:pathLst>
            </a:custGeom>
            <a:solidFill>
              <a:srgbClr val="FFFFFF"/>
            </a:solidFill>
            <a:ln w="4731" cap="flat">
              <a:noFill/>
              <a:prstDash val="solid"/>
              <a:miter/>
            </a:ln>
          </p:spPr>
          <p:txBody>
            <a:bodyPr rtlCol="0" anchor="ctr"/>
            <a:lstStyle/>
            <a:p>
              <a:endParaRPr lang="fr-FR" dirty="0"/>
            </a:p>
          </p:txBody>
        </p:sp>
        <p:sp>
          <p:nvSpPr>
            <p:cNvPr id="19" name="Freeform: Shape 18">
              <a:extLst>
                <a:ext uri="{FF2B5EF4-FFF2-40B4-BE49-F238E27FC236}">
                  <a16:creationId xmlns:a16="http://schemas.microsoft.com/office/drawing/2014/main" id="{9B8A0168-CDC5-4DDC-94A9-705B3805F8C4}"/>
                </a:ext>
              </a:extLst>
            </p:cNvPr>
            <p:cNvSpPr/>
            <p:nvPr/>
          </p:nvSpPr>
          <p:spPr>
            <a:xfrm>
              <a:off x="9212429" y="3197823"/>
              <a:ext cx="1148108" cy="721654"/>
            </a:xfrm>
            <a:custGeom>
              <a:avLst/>
              <a:gdLst>
                <a:gd name="connsiteX0" fmla="*/ 0 w 1148108"/>
                <a:gd name="connsiteY0" fmla="*/ 489948 h 721654"/>
                <a:gd name="connsiteX1" fmla="*/ 269613 w 1148108"/>
                <a:gd name="connsiteY1" fmla="*/ 0 h 721654"/>
                <a:gd name="connsiteX2" fmla="*/ 1148108 w 1148108"/>
                <a:gd name="connsiteY2" fmla="*/ 626413 h 721654"/>
                <a:gd name="connsiteX3" fmla="*/ 675219 w 1148108"/>
                <a:gd name="connsiteY3" fmla="*/ 721655 h 721654"/>
              </a:gdLst>
              <a:ahLst/>
              <a:cxnLst>
                <a:cxn ang="0">
                  <a:pos x="connsiteX0" y="connsiteY0"/>
                </a:cxn>
                <a:cxn ang="0">
                  <a:pos x="connsiteX1" y="connsiteY1"/>
                </a:cxn>
                <a:cxn ang="0">
                  <a:pos x="connsiteX2" y="connsiteY2"/>
                </a:cxn>
                <a:cxn ang="0">
                  <a:pos x="connsiteX3" y="connsiteY3"/>
                </a:cxn>
              </a:cxnLst>
              <a:rect l="l" t="t" r="r" b="b"/>
              <a:pathLst>
                <a:path w="1148108" h="721654">
                  <a:moveTo>
                    <a:pt x="0" y="489948"/>
                  </a:moveTo>
                  <a:lnTo>
                    <a:pt x="269613" y="0"/>
                  </a:lnTo>
                  <a:lnTo>
                    <a:pt x="1148108" y="626413"/>
                  </a:lnTo>
                  <a:lnTo>
                    <a:pt x="675219" y="721655"/>
                  </a:lnTo>
                  <a:close/>
                </a:path>
              </a:pathLst>
            </a:custGeom>
            <a:solidFill>
              <a:srgbClr val="90AFAF"/>
            </a:solidFill>
            <a:ln w="4731" cap="flat">
              <a:noFill/>
              <a:prstDash val="solid"/>
              <a:miter/>
            </a:ln>
          </p:spPr>
          <p:txBody>
            <a:bodyPr rtlCol="0" anchor="ctr"/>
            <a:lstStyle/>
            <a:p>
              <a:endParaRPr lang="fr-FR" dirty="0"/>
            </a:p>
          </p:txBody>
        </p:sp>
        <p:sp>
          <p:nvSpPr>
            <p:cNvPr id="20" name="Freeform: Shape 19">
              <a:extLst>
                <a:ext uri="{FF2B5EF4-FFF2-40B4-BE49-F238E27FC236}">
                  <a16:creationId xmlns:a16="http://schemas.microsoft.com/office/drawing/2014/main" id="{1FF7E3F7-8C56-4F28-ADD0-E63895AC01DD}"/>
                </a:ext>
              </a:extLst>
            </p:cNvPr>
            <p:cNvSpPr/>
            <p:nvPr/>
          </p:nvSpPr>
          <p:spPr>
            <a:xfrm>
              <a:off x="9285874" y="3175552"/>
              <a:ext cx="1074663" cy="1021593"/>
            </a:xfrm>
            <a:custGeom>
              <a:avLst/>
              <a:gdLst>
                <a:gd name="connsiteX0" fmla="*/ 0 w 1074663"/>
                <a:gd name="connsiteY0" fmla="*/ 578556 h 1021593"/>
                <a:gd name="connsiteX1" fmla="*/ 204224 w 1074663"/>
                <a:gd name="connsiteY1" fmla="*/ 0 h 1021593"/>
                <a:gd name="connsiteX2" fmla="*/ 1074664 w 1074663"/>
                <a:gd name="connsiteY2" fmla="*/ 279564 h 1021593"/>
                <a:gd name="connsiteX3" fmla="*/ 1074664 w 1074663"/>
                <a:gd name="connsiteY3" fmla="*/ 743925 h 1021593"/>
                <a:gd name="connsiteX4" fmla="*/ 1074664 w 1074663"/>
                <a:gd name="connsiteY4" fmla="*/ 1021594 h 102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663" h="1021593">
                  <a:moveTo>
                    <a:pt x="0" y="578556"/>
                  </a:moveTo>
                  <a:lnTo>
                    <a:pt x="204224" y="0"/>
                  </a:lnTo>
                  <a:lnTo>
                    <a:pt x="1074664" y="279564"/>
                  </a:lnTo>
                  <a:lnTo>
                    <a:pt x="1074664" y="743925"/>
                  </a:lnTo>
                  <a:lnTo>
                    <a:pt x="1074664" y="1021594"/>
                  </a:lnTo>
                  <a:close/>
                </a:path>
              </a:pathLst>
            </a:custGeom>
            <a:solidFill>
              <a:srgbClr val="344A55"/>
            </a:solidFill>
            <a:ln w="4731" cap="flat">
              <a:noFill/>
              <a:prstDash val="solid"/>
              <a:miter/>
            </a:ln>
          </p:spPr>
          <p:txBody>
            <a:bodyPr rtlCol="0" anchor="ctr"/>
            <a:lstStyle/>
            <a:p>
              <a:endParaRPr lang="fr-FR" dirty="0"/>
            </a:p>
          </p:txBody>
        </p:sp>
        <p:sp>
          <p:nvSpPr>
            <p:cNvPr id="21" name="Freeform: Shape 20">
              <a:extLst>
                <a:ext uri="{FF2B5EF4-FFF2-40B4-BE49-F238E27FC236}">
                  <a16:creationId xmlns:a16="http://schemas.microsoft.com/office/drawing/2014/main" id="{043EC8A2-9303-4493-B84F-DD13347CCB7D}"/>
                </a:ext>
              </a:extLst>
            </p:cNvPr>
            <p:cNvSpPr/>
            <p:nvPr/>
          </p:nvSpPr>
          <p:spPr>
            <a:xfrm>
              <a:off x="9383977" y="3663304"/>
              <a:ext cx="79567" cy="79714"/>
            </a:xfrm>
            <a:custGeom>
              <a:avLst/>
              <a:gdLst>
                <a:gd name="connsiteX0" fmla="*/ 79112 w 79567"/>
                <a:gd name="connsiteY0" fmla="*/ 32048 h 79714"/>
                <a:gd name="connsiteX1" fmla="*/ 45470 w 79567"/>
                <a:gd name="connsiteY1" fmla="*/ 78958 h 79714"/>
                <a:gd name="connsiteX2" fmla="*/ 455 w 79567"/>
                <a:gd name="connsiteY2" fmla="*/ 47685 h 79714"/>
                <a:gd name="connsiteX3" fmla="*/ 34098 w 79567"/>
                <a:gd name="connsiteY3" fmla="*/ 775 h 79714"/>
                <a:gd name="connsiteX4" fmla="*/ 79112 w 79567"/>
                <a:gd name="connsiteY4" fmla="*/ 32048 h 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67" h="79714">
                  <a:moveTo>
                    <a:pt x="79112" y="32048"/>
                  </a:moveTo>
                  <a:cubicBezTo>
                    <a:pt x="82429" y="53845"/>
                    <a:pt x="67266" y="74693"/>
                    <a:pt x="45470" y="78958"/>
                  </a:cubicBezTo>
                  <a:cubicBezTo>
                    <a:pt x="23674" y="83223"/>
                    <a:pt x="3298" y="69008"/>
                    <a:pt x="455" y="47685"/>
                  </a:cubicBezTo>
                  <a:cubicBezTo>
                    <a:pt x="-2861" y="25888"/>
                    <a:pt x="12301" y="5039"/>
                    <a:pt x="34098" y="775"/>
                  </a:cubicBezTo>
                  <a:cubicBezTo>
                    <a:pt x="55895" y="-3490"/>
                    <a:pt x="76269" y="10252"/>
                    <a:pt x="79112" y="32048"/>
                  </a:cubicBezTo>
                  <a:close/>
                </a:path>
              </a:pathLst>
            </a:custGeom>
            <a:solidFill>
              <a:srgbClr val="82B23D"/>
            </a:solidFill>
            <a:ln w="4731" cap="flat">
              <a:noFill/>
              <a:prstDash val="solid"/>
              <a:miter/>
            </a:ln>
          </p:spPr>
          <p:txBody>
            <a:bodyPr rtlCol="0" anchor="ctr"/>
            <a:lstStyle/>
            <a:p>
              <a:endParaRPr lang="fr-FR" dirty="0"/>
            </a:p>
          </p:txBody>
        </p:sp>
        <p:sp>
          <p:nvSpPr>
            <p:cNvPr id="22" name="Freeform: Shape 21">
              <a:extLst>
                <a:ext uri="{FF2B5EF4-FFF2-40B4-BE49-F238E27FC236}">
                  <a16:creationId xmlns:a16="http://schemas.microsoft.com/office/drawing/2014/main" id="{F237A1BF-CC1A-47B7-8D13-2990E2818028}"/>
                </a:ext>
              </a:extLst>
            </p:cNvPr>
            <p:cNvSpPr/>
            <p:nvPr/>
          </p:nvSpPr>
          <p:spPr>
            <a:xfrm>
              <a:off x="9506701" y="3709740"/>
              <a:ext cx="79567" cy="79714"/>
            </a:xfrm>
            <a:custGeom>
              <a:avLst/>
              <a:gdLst>
                <a:gd name="connsiteX0" fmla="*/ 79112 w 79567"/>
                <a:gd name="connsiteY0" fmla="*/ 32048 h 79714"/>
                <a:gd name="connsiteX1" fmla="*/ 45470 w 79567"/>
                <a:gd name="connsiteY1" fmla="*/ 78958 h 79714"/>
                <a:gd name="connsiteX2" fmla="*/ 455 w 79567"/>
                <a:gd name="connsiteY2" fmla="*/ 47685 h 79714"/>
                <a:gd name="connsiteX3" fmla="*/ 34098 w 79567"/>
                <a:gd name="connsiteY3" fmla="*/ 775 h 79714"/>
                <a:gd name="connsiteX4" fmla="*/ 79112 w 79567"/>
                <a:gd name="connsiteY4" fmla="*/ 32048 h 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67" h="79714">
                  <a:moveTo>
                    <a:pt x="79112" y="32048"/>
                  </a:moveTo>
                  <a:cubicBezTo>
                    <a:pt x="82429" y="53845"/>
                    <a:pt x="67266" y="74694"/>
                    <a:pt x="45470" y="78958"/>
                  </a:cubicBezTo>
                  <a:cubicBezTo>
                    <a:pt x="23673" y="83223"/>
                    <a:pt x="3298" y="69007"/>
                    <a:pt x="455" y="47685"/>
                  </a:cubicBezTo>
                  <a:cubicBezTo>
                    <a:pt x="-2861" y="25888"/>
                    <a:pt x="12301" y="5039"/>
                    <a:pt x="34098" y="775"/>
                  </a:cubicBezTo>
                  <a:cubicBezTo>
                    <a:pt x="55894" y="-3490"/>
                    <a:pt x="76269" y="10252"/>
                    <a:pt x="79112" y="32048"/>
                  </a:cubicBezTo>
                  <a:close/>
                </a:path>
              </a:pathLst>
            </a:custGeom>
            <a:solidFill>
              <a:srgbClr val="82B23D"/>
            </a:solidFill>
            <a:ln w="4731" cap="flat">
              <a:noFill/>
              <a:prstDash val="solid"/>
              <a:miter/>
            </a:ln>
          </p:spPr>
          <p:txBody>
            <a:bodyPr rtlCol="0" anchor="ctr"/>
            <a:lstStyle/>
            <a:p>
              <a:endParaRPr lang="fr-FR" dirty="0"/>
            </a:p>
          </p:txBody>
        </p:sp>
        <p:sp>
          <p:nvSpPr>
            <p:cNvPr id="23" name="Freeform: Shape 22">
              <a:extLst>
                <a:ext uri="{FF2B5EF4-FFF2-40B4-BE49-F238E27FC236}">
                  <a16:creationId xmlns:a16="http://schemas.microsoft.com/office/drawing/2014/main" id="{E1E354F6-30C5-42C5-8351-4F5C97F8C19B}"/>
                </a:ext>
              </a:extLst>
            </p:cNvPr>
            <p:cNvSpPr/>
            <p:nvPr/>
          </p:nvSpPr>
          <p:spPr>
            <a:xfrm>
              <a:off x="7557788" y="1964424"/>
              <a:ext cx="987239" cy="511032"/>
            </a:xfrm>
            <a:custGeom>
              <a:avLst/>
              <a:gdLst>
                <a:gd name="connsiteX0" fmla="*/ 0 w 987239"/>
                <a:gd name="connsiteY0" fmla="*/ 277195 h 511032"/>
                <a:gd name="connsiteX1" fmla="*/ 519326 w 987239"/>
                <a:gd name="connsiteY1" fmla="*/ 211805 h 511032"/>
                <a:gd name="connsiteX2" fmla="*/ 726393 w 987239"/>
                <a:gd name="connsiteY2" fmla="*/ 236919 h 511032"/>
                <a:gd name="connsiteX3" fmla="*/ 968998 w 987239"/>
                <a:gd name="connsiteY3" fmla="*/ 507954 h 511032"/>
                <a:gd name="connsiteX4" fmla="*/ 813579 w 987239"/>
                <a:gd name="connsiteY4" fmla="*/ 157788 h 511032"/>
                <a:gd name="connsiteX5" fmla="*/ 297570 w 987239"/>
                <a:gd name="connsiteY5" fmla="*/ 0 h 511032"/>
                <a:gd name="connsiteX6" fmla="*/ 0 w 987239"/>
                <a:gd name="connsiteY6" fmla="*/ 277195 h 51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239" h="511032">
                  <a:moveTo>
                    <a:pt x="0" y="277195"/>
                  </a:moveTo>
                  <a:cubicBezTo>
                    <a:pt x="0" y="277195"/>
                    <a:pt x="363433" y="395654"/>
                    <a:pt x="519326" y="211805"/>
                  </a:cubicBezTo>
                  <a:lnTo>
                    <a:pt x="726393" y="236919"/>
                  </a:lnTo>
                  <a:cubicBezTo>
                    <a:pt x="726393" y="236919"/>
                    <a:pt x="846748" y="544913"/>
                    <a:pt x="968998" y="507954"/>
                  </a:cubicBezTo>
                  <a:cubicBezTo>
                    <a:pt x="1021594" y="491843"/>
                    <a:pt x="957626" y="429297"/>
                    <a:pt x="813579" y="157788"/>
                  </a:cubicBezTo>
                  <a:cubicBezTo>
                    <a:pt x="813579" y="157788"/>
                    <a:pt x="615515" y="12320"/>
                    <a:pt x="297570" y="0"/>
                  </a:cubicBezTo>
                  <a:lnTo>
                    <a:pt x="0" y="277195"/>
                  </a:lnTo>
                  <a:close/>
                </a:path>
              </a:pathLst>
            </a:custGeom>
            <a:solidFill>
              <a:srgbClr val="F58D6C"/>
            </a:solidFill>
            <a:ln w="4731" cap="flat">
              <a:noFill/>
              <a:prstDash val="solid"/>
              <a:miter/>
            </a:ln>
          </p:spPr>
          <p:txBody>
            <a:bodyPr rtlCol="0" anchor="ctr"/>
            <a:lstStyle/>
            <a:p>
              <a:endParaRPr lang="fr-FR" dirty="0"/>
            </a:p>
          </p:txBody>
        </p:sp>
        <p:sp>
          <p:nvSpPr>
            <p:cNvPr id="24" name="Freeform: Shape 23">
              <a:extLst>
                <a:ext uri="{FF2B5EF4-FFF2-40B4-BE49-F238E27FC236}">
                  <a16:creationId xmlns:a16="http://schemas.microsoft.com/office/drawing/2014/main" id="{202030A1-6F0C-47E7-9BD1-3F2536F85814}"/>
                </a:ext>
              </a:extLst>
            </p:cNvPr>
            <p:cNvSpPr/>
            <p:nvPr/>
          </p:nvSpPr>
          <p:spPr>
            <a:xfrm>
              <a:off x="6096000" y="1834118"/>
              <a:ext cx="2304176" cy="1598254"/>
            </a:xfrm>
            <a:custGeom>
              <a:avLst/>
              <a:gdLst>
                <a:gd name="connsiteX0" fmla="*/ 0 w 2304176"/>
                <a:gd name="connsiteY0" fmla="*/ 851960 h 1598254"/>
                <a:gd name="connsiteX1" fmla="*/ 810262 w 2304176"/>
                <a:gd name="connsiteY1" fmla="*/ 330265 h 1598254"/>
                <a:gd name="connsiteX2" fmla="*/ 865701 w 2304176"/>
                <a:gd name="connsiteY2" fmla="*/ 288568 h 1598254"/>
                <a:gd name="connsiteX3" fmla="*/ 1000745 w 2304176"/>
                <a:gd name="connsiteY3" fmla="*/ 217966 h 1598254"/>
                <a:gd name="connsiteX4" fmla="*/ 1896298 w 2304176"/>
                <a:gd name="connsiteY4" fmla="*/ 1 h 1598254"/>
                <a:gd name="connsiteX5" fmla="*/ 2239830 w 2304176"/>
                <a:gd name="connsiteY5" fmla="*/ 340690 h 1598254"/>
                <a:gd name="connsiteX6" fmla="*/ 2261153 w 2304176"/>
                <a:gd name="connsiteY6" fmla="*/ 386178 h 1598254"/>
                <a:gd name="connsiteX7" fmla="*/ 2299060 w 2304176"/>
                <a:gd name="connsiteY7" fmla="*/ 745347 h 1598254"/>
                <a:gd name="connsiteX8" fmla="*/ 2100522 w 2304176"/>
                <a:gd name="connsiteY8" fmla="*/ 405132 h 1598254"/>
                <a:gd name="connsiteX9" fmla="*/ 1843228 w 2304176"/>
                <a:gd name="connsiteY9" fmla="*/ 310838 h 1598254"/>
                <a:gd name="connsiteX10" fmla="*/ 1766466 w 2304176"/>
                <a:gd name="connsiteY10" fmla="*/ 428350 h 1598254"/>
                <a:gd name="connsiteX11" fmla="*/ 1126312 w 2304176"/>
                <a:gd name="connsiteY11" fmla="*/ 535911 h 1598254"/>
                <a:gd name="connsiteX12" fmla="*/ 0 w 2304176"/>
                <a:gd name="connsiteY12" fmla="*/ 1598254 h 1598254"/>
                <a:gd name="connsiteX13" fmla="*/ 0 w 2304176"/>
                <a:gd name="connsiteY13" fmla="*/ 851960 h 1598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176" h="1598254">
                  <a:moveTo>
                    <a:pt x="0" y="851960"/>
                  </a:moveTo>
                  <a:lnTo>
                    <a:pt x="810262" y="330265"/>
                  </a:lnTo>
                  <a:cubicBezTo>
                    <a:pt x="829690" y="317946"/>
                    <a:pt x="848169" y="303730"/>
                    <a:pt x="865701" y="288568"/>
                  </a:cubicBezTo>
                  <a:cubicBezTo>
                    <a:pt x="903134" y="256347"/>
                    <a:pt x="949570" y="232181"/>
                    <a:pt x="1000745" y="217966"/>
                  </a:cubicBezTo>
                  <a:cubicBezTo>
                    <a:pt x="1233399" y="153050"/>
                    <a:pt x="1823327" y="474"/>
                    <a:pt x="1896298" y="1"/>
                  </a:cubicBezTo>
                  <a:cubicBezTo>
                    <a:pt x="1932310" y="-473"/>
                    <a:pt x="2178231" y="264876"/>
                    <a:pt x="2239830" y="340690"/>
                  </a:cubicBezTo>
                  <a:cubicBezTo>
                    <a:pt x="2250729" y="354431"/>
                    <a:pt x="2258310" y="369594"/>
                    <a:pt x="2261153" y="386178"/>
                  </a:cubicBezTo>
                  <a:cubicBezTo>
                    <a:pt x="2275368" y="468152"/>
                    <a:pt x="2318961" y="727341"/>
                    <a:pt x="2299060" y="745347"/>
                  </a:cubicBezTo>
                  <a:cubicBezTo>
                    <a:pt x="2275368" y="767144"/>
                    <a:pt x="2171598" y="774725"/>
                    <a:pt x="2100522" y="405132"/>
                  </a:cubicBezTo>
                  <a:lnTo>
                    <a:pt x="1843228" y="310838"/>
                  </a:lnTo>
                  <a:lnTo>
                    <a:pt x="1766466" y="428350"/>
                  </a:lnTo>
                  <a:cubicBezTo>
                    <a:pt x="1766466" y="428350"/>
                    <a:pt x="1485481" y="694173"/>
                    <a:pt x="1126312" y="535911"/>
                  </a:cubicBezTo>
                  <a:lnTo>
                    <a:pt x="0" y="1598254"/>
                  </a:lnTo>
                  <a:lnTo>
                    <a:pt x="0" y="851960"/>
                  </a:lnTo>
                  <a:close/>
                </a:path>
              </a:pathLst>
            </a:custGeom>
            <a:solidFill>
              <a:srgbClr val="FFB287"/>
            </a:solidFill>
            <a:ln w="4731" cap="flat">
              <a:noFill/>
              <a:prstDash val="solid"/>
              <a:miter/>
            </a:ln>
          </p:spPr>
          <p:txBody>
            <a:bodyPr rtlCol="0" anchor="ctr"/>
            <a:lstStyle/>
            <a:p>
              <a:endParaRPr lang="fr-FR" dirty="0"/>
            </a:p>
          </p:txBody>
        </p:sp>
        <p:sp>
          <p:nvSpPr>
            <p:cNvPr id="25" name="Freeform: Shape 24">
              <a:extLst>
                <a:ext uri="{FF2B5EF4-FFF2-40B4-BE49-F238E27FC236}">
                  <a16:creationId xmlns:a16="http://schemas.microsoft.com/office/drawing/2014/main" id="{502AAF3F-42E8-4C47-AB8F-62A329DF8C11}"/>
                </a:ext>
              </a:extLst>
            </p:cNvPr>
            <p:cNvSpPr/>
            <p:nvPr/>
          </p:nvSpPr>
          <p:spPr>
            <a:xfrm>
              <a:off x="6901523" y="2149694"/>
              <a:ext cx="309415" cy="312732"/>
            </a:xfrm>
            <a:custGeom>
              <a:avLst/>
              <a:gdLst>
                <a:gd name="connsiteX0" fmla="*/ 31273 w 309415"/>
                <a:gd name="connsiteY0" fmla="*/ 0 h 312732"/>
                <a:gd name="connsiteX1" fmla="*/ 309416 w 309415"/>
                <a:gd name="connsiteY1" fmla="*/ 229811 h 312732"/>
                <a:gd name="connsiteX2" fmla="*/ 227442 w 309415"/>
                <a:gd name="connsiteY2" fmla="*/ 312733 h 312732"/>
                <a:gd name="connsiteX3" fmla="*/ 0 w 309415"/>
                <a:gd name="connsiteY3" fmla="*/ 29378 h 312732"/>
                <a:gd name="connsiteX4" fmla="*/ 31273 w 309415"/>
                <a:gd name="connsiteY4" fmla="*/ 0 h 312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415" h="312732">
                  <a:moveTo>
                    <a:pt x="31273" y="0"/>
                  </a:moveTo>
                  <a:cubicBezTo>
                    <a:pt x="31273" y="0"/>
                    <a:pt x="140256" y="171529"/>
                    <a:pt x="309416" y="229811"/>
                  </a:cubicBezTo>
                  <a:lnTo>
                    <a:pt x="227442" y="312733"/>
                  </a:lnTo>
                  <a:lnTo>
                    <a:pt x="0" y="29378"/>
                  </a:lnTo>
                  <a:lnTo>
                    <a:pt x="31273" y="0"/>
                  </a:lnTo>
                  <a:close/>
                </a:path>
              </a:pathLst>
            </a:custGeom>
            <a:solidFill>
              <a:srgbClr val="F58D6C"/>
            </a:solidFill>
            <a:ln w="4731" cap="flat">
              <a:noFill/>
              <a:prstDash val="solid"/>
              <a:miter/>
            </a:ln>
          </p:spPr>
          <p:txBody>
            <a:bodyPr rtlCol="0" anchor="ctr"/>
            <a:lstStyle/>
            <a:p>
              <a:endParaRPr lang="fr-FR" dirty="0"/>
            </a:p>
          </p:txBody>
        </p:sp>
        <p:sp>
          <p:nvSpPr>
            <p:cNvPr id="26" name="Freeform: Shape 25">
              <a:extLst>
                <a:ext uri="{FF2B5EF4-FFF2-40B4-BE49-F238E27FC236}">
                  <a16:creationId xmlns:a16="http://schemas.microsoft.com/office/drawing/2014/main" id="{F68648A6-4BA5-42EF-9596-F9DD382AA63A}"/>
                </a:ext>
              </a:extLst>
            </p:cNvPr>
            <p:cNvSpPr/>
            <p:nvPr/>
          </p:nvSpPr>
          <p:spPr>
            <a:xfrm>
              <a:off x="6179869" y="2146377"/>
              <a:ext cx="1107832" cy="1067082"/>
            </a:xfrm>
            <a:custGeom>
              <a:avLst/>
              <a:gdLst>
                <a:gd name="connsiteX0" fmla="*/ 1107832 w 1107832"/>
                <a:gd name="connsiteY0" fmla="*/ 501320 h 1067082"/>
                <a:gd name="connsiteX1" fmla="*/ 748663 w 1107832"/>
                <a:gd name="connsiteY1" fmla="*/ 0 h 1067082"/>
                <a:gd name="connsiteX2" fmla="*/ 0 w 1107832"/>
                <a:gd name="connsiteY2" fmla="*/ 509849 h 1067082"/>
                <a:gd name="connsiteX3" fmla="*/ 13267 w 1107832"/>
                <a:gd name="connsiteY3" fmla="*/ 1067082 h 1067082"/>
                <a:gd name="connsiteX4" fmla="*/ 446829 w 1107832"/>
                <a:gd name="connsiteY4" fmla="*/ 1008800 h 106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832" h="1067082">
                  <a:moveTo>
                    <a:pt x="1107832" y="501320"/>
                  </a:moveTo>
                  <a:lnTo>
                    <a:pt x="748663" y="0"/>
                  </a:lnTo>
                  <a:lnTo>
                    <a:pt x="0" y="509849"/>
                  </a:lnTo>
                  <a:lnTo>
                    <a:pt x="13267" y="1067082"/>
                  </a:lnTo>
                  <a:lnTo>
                    <a:pt x="446829" y="1008800"/>
                  </a:lnTo>
                  <a:close/>
                </a:path>
              </a:pathLst>
            </a:custGeom>
            <a:solidFill>
              <a:srgbClr val="FFFFFF"/>
            </a:solidFill>
            <a:ln w="4731" cap="flat">
              <a:noFill/>
              <a:prstDash val="solid"/>
              <a:miter/>
            </a:ln>
          </p:spPr>
          <p:txBody>
            <a:bodyPr rtlCol="0" anchor="ctr"/>
            <a:lstStyle/>
            <a:p>
              <a:endParaRPr lang="fr-FR" dirty="0"/>
            </a:p>
          </p:txBody>
        </p:sp>
        <p:sp>
          <p:nvSpPr>
            <p:cNvPr id="27" name="Freeform: Shape 26">
              <a:extLst>
                <a:ext uri="{FF2B5EF4-FFF2-40B4-BE49-F238E27FC236}">
                  <a16:creationId xmlns:a16="http://schemas.microsoft.com/office/drawing/2014/main" id="{9AB4EB30-7534-4F7E-9269-7243BD953F8B}"/>
                </a:ext>
              </a:extLst>
            </p:cNvPr>
            <p:cNvSpPr/>
            <p:nvPr/>
          </p:nvSpPr>
          <p:spPr>
            <a:xfrm>
              <a:off x="6138171" y="2207502"/>
              <a:ext cx="1149529" cy="1013064"/>
            </a:xfrm>
            <a:custGeom>
              <a:avLst/>
              <a:gdLst>
                <a:gd name="connsiteX0" fmla="*/ 1149530 w 1149529"/>
                <a:gd name="connsiteY0" fmla="*/ 440195 h 1013064"/>
                <a:gd name="connsiteX1" fmla="*/ 703175 w 1149529"/>
                <a:gd name="connsiteY1" fmla="*/ 0 h 1013064"/>
                <a:gd name="connsiteX2" fmla="*/ 0 w 1149529"/>
                <a:gd name="connsiteY2" fmla="*/ 1013065 h 1013064"/>
                <a:gd name="connsiteX3" fmla="*/ 488527 w 1149529"/>
                <a:gd name="connsiteY3" fmla="*/ 947675 h 1013064"/>
              </a:gdLst>
              <a:ahLst/>
              <a:cxnLst>
                <a:cxn ang="0">
                  <a:pos x="connsiteX0" y="connsiteY0"/>
                </a:cxn>
                <a:cxn ang="0">
                  <a:pos x="connsiteX1" y="connsiteY1"/>
                </a:cxn>
                <a:cxn ang="0">
                  <a:pos x="connsiteX2" y="connsiteY2"/>
                </a:cxn>
                <a:cxn ang="0">
                  <a:pos x="connsiteX3" y="connsiteY3"/>
                </a:cxn>
              </a:cxnLst>
              <a:rect l="l" t="t" r="r" b="b"/>
              <a:pathLst>
                <a:path w="1149529" h="1013064">
                  <a:moveTo>
                    <a:pt x="1149530" y="440195"/>
                  </a:moveTo>
                  <a:lnTo>
                    <a:pt x="703175" y="0"/>
                  </a:lnTo>
                  <a:lnTo>
                    <a:pt x="0" y="1013065"/>
                  </a:lnTo>
                  <a:lnTo>
                    <a:pt x="488527" y="947675"/>
                  </a:lnTo>
                  <a:close/>
                </a:path>
              </a:pathLst>
            </a:custGeom>
            <a:solidFill>
              <a:srgbClr val="90AFAF"/>
            </a:solidFill>
            <a:ln w="4731" cap="flat">
              <a:noFill/>
              <a:prstDash val="solid"/>
              <a:miter/>
            </a:ln>
          </p:spPr>
          <p:txBody>
            <a:bodyPr rtlCol="0" anchor="ctr"/>
            <a:lstStyle/>
            <a:p>
              <a:endParaRPr lang="fr-FR" dirty="0"/>
            </a:p>
          </p:txBody>
        </p:sp>
        <p:sp>
          <p:nvSpPr>
            <p:cNvPr id="28" name="Freeform: Shape 27">
              <a:extLst>
                <a:ext uri="{FF2B5EF4-FFF2-40B4-BE49-F238E27FC236}">
                  <a16:creationId xmlns:a16="http://schemas.microsoft.com/office/drawing/2014/main" id="{E8C759FF-CD7D-444F-9E28-08699F2EE191}"/>
                </a:ext>
              </a:extLst>
            </p:cNvPr>
            <p:cNvSpPr/>
            <p:nvPr/>
          </p:nvSpPr>
          <p:spPr>
            <a:xfrm>
              <a:off x="6096000" y="2180968"/>
              <a:ext cx="1143843" cy="1428620"/>
            </a:xfrm>
            <a:custGeom>
              <a:avLst/>
              <a:gdLst>
                <a:gd name="connsiteX0" fmla="*/ 1143844 w 1143843"/>
                <a:gd name="connsiteY0" fmla="*/ 563393 h 1428620"/>
                <a:gd name="connsiteX1" fmla="*/ 740134 w 1143843"/>
                <a:gd name="connsiteY1" fmla="*/ 0 h 1428620"/>
                <a:gd name="connsiteX2" fmla="*/ 0 w 1143843"/>
                <a:gd name="connsiteY2" fmla="*/ 469099 h 1428620"/>
                <a:gd name="connsiteX3" fmla="*/ 0 w 1143843"/>
                <a:gd name="connsiteY3" fmla="*/ 1428620 h 1428620"/>
              </a:gdLst>
              <a:ahLst/>
              <a:cxnLst>
                <a:cxn ang="0">
                  <a:pos x="connsiteX0" y="connsiteY0"/>
                </a:cxn>
                <a:cxn ang="0">
                  <a:pos x="connsiteX1" y="connsiteY1"/>
                </a:cxn>
                <a:cxn ang="0">
                  <a:pos x="connsiteX2" y="connsiteY2"/>
                </a:cxn>
                <a:cxn ang="0">
                  <a:pos x="connsiteX3" y="connsiteY3"/>
                </a:cxn>
              </a:cxnLst>
              <a:rect l="l" t="t" r="r" b="b"/>
              <a:pathLst>
                <a:path w="1143843" h="1428620">
                  <a:moveTo>
                    <a:pt x="1143844" y="563393"/>
                  </a:moveTo>
                  <a:lnTo>
                    <a:pt x="740134" y="0"/>
                  </a:lnTo>
                  <a:lnTo>
                    <a:pt x="0" y="469099"/>
                  </a:lnTo>
                  <a:lnTo>
                    <a:pt x="0" y="1428620"/>
                  </a:lnTo>
                  <a:close/>
                </a:path>
              </a:pathLst>
            </a:custGeom>
            <a:solidFill>
              <a:srgbClr val="344A55"/>
            </a:solidFill>
            <a:ln w="4731" cap="flat">
              <a:noFill/>
              <a:prstDash val="solid"/>
              <a:miter/>
            </a:ln>
          </p:spPr>
          <p:txBody>
            <a:bodyPr rtlCol="0" anchor="ctr"/>
            <a:lstStyle/>
            <a:p>
              <a:endParaRPr lang="fr-FR" dirty="0"/>
            </a:p>
          </p:txBody>
        </p:sp>
        <p:sp>
          <p:nvSpPr>
            <p:cNvPr id="29" name="Freeform: Shape 28">
              <a:extLst>
                <a:ext uri="{FF2B5EF4-FFF2-40B4-BE49-F238E27FC236}">
                  <a16:creationId xmlns:a16="http://schemas.microsoft.com/office/drawing/2014/main" id="{BC86C22D-8819-4C68-B79F-E06D9E3FC165}"/>
                </a:ext>
              </a:extLst>
            </p:cNvPr>
            <p:cNvSpPr/>
            <p:nvPr/>
          </p:nvSpPr>
          <p:spPr>
            <a:xfrm rot="-458586">
              <a:off x="7062163" y="2714009"/>
              <a:ext cx="61597" cy="61597"/>
            </a:xfrm>
            <a:custGeom>
              <a:avLst/>
              <a:gdLst>
                <a:gd name="connsiteX0" fmla="*/ 61598 w 61597"/>
                <a:gd name="connsiteY0" fmla="*/ 30799 h 61597"/>
                <a:gd name="connsiteX1" fmla="*/ 30799 w 61597"/>
                <a:gd name="connsiteY1" fmla="*/ 61598 h 61597"/>
                <a:gd name="connsiteX2" fmla="*/ 0 w 61597"/>
                <a:gd name="connsiteY2" fmla="*/ 30799 h 61597"/>
                <a:gd name="connsiteX3" fmla="*/ 30799 w 61597"/>
                <a:gd name="connsiteY3" fmla="*/ 0 h 61597"/>
                <a:gd name="connsiteX4" fmla="*/ 61598 w 61597"/>
                <a:gd name="connsiteY4" fmla="*/ 30799 h 61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97" h="61597">
                  <a:moveTo>
                    <a:pt x="61598" y="30799"/>
                  </a:moveTo>
                  <a:cubicBezTo>
                    <a:pt x="61598" y="47809"/>
                    <a:pt x="47809" y="61598"/>
                    <a:pt x="30799" y="61598"/>
                  </a:cubicBezTo>
                  <a:cubicBezTo>
                    <a:pt x="13789" y="61598"/>
                    <a:pt x="0" y="47809"/>
                    <a:pt x="0" y="30799"/>
                  </a:cubicBezTo>
                  <a:cubicBezTo>
                    <a:pt x="0" y="13789"/>
                    <a:pt x="13789" y="0"/>
                    <a:pt x="30799" y="0"/>
                  </a:cubicBezTo>
                  <a:cubicBezTo>
                    <a:pt x="47809" y="0"/>
                    <a:pt x="61598" y="13789"/>
                    <a:pt x="61598" y="30799"/>
                  </a:cubicBezTo>
                  <a:close/>
                </a:path>
              </a:pathLst>
            </a:custGeom>
            <a:solidFill>
              <a:srgbClr val="2A3C44"/>
            </a:solidFill>
            <a:ln w="4731" cap="flat">
              <a:noFill/>
              <a:prstDash val="solid"/>
              <a:miter/>
            </a:ln>
          </p:spPr>
          <p:txBody>
            <a:bodyPr rtlCol="0" anchor="ctr"/>
            <a:lstStyle/>
            <a:p>
              <a:endParaRPr lang="fr-FR" dirty="0"/>
            </a:p>
          </p:txBody>
        </p:sp>
        <p:sp>
          <p:nvSpPr>
            <p:cNvPr id="30" name="Freeform: Shape 29">
              <a:extLst>
                <a:ext uri="{FF2B5EF4-FFF2-40B4-BE49-F238E27FC236}">
                  <a16:creationId xmlns:a16="http://schemas.microsoft.com/office/drawing/2014/main" id="{792443C8-BAED-4532-ACD0-195E9D0BDE3B}"/>
                </a:ext>
              </a:extLst>
            </p:cNvPr>
            <p:cNvSpPr/>
            <p:nvPr/>
          </p:nvSpPr>
          <p:spPr>
            <a:xfrm rot="-458586">
              <a:off x="6981570" y="2779400"/>
              <a:ext cx="61597" cy="61597"/>
            </a:xfrm>
            <a:custGeom>
              <a:avLst/>
              <a:gdLst>
                <a:gd name="connsiteX0" fmla="*/ 61598 w 61597"/>
                <a:gd name="connsiteY0" fmla="*/ 30799 h 61597"/>
                <a:gd name="connsiteX1" fmla="*/ 30799 w 61597"/>
                <a:gd name="connsiteY1" fmla="*/ 61598 h 61597"/>
                <a:gd name="connsiteX2" fmla="*/ 0 w 61597"/>
                <a:gd name="connsiteY2" fmla="*/ 30799 h 61597"/>
                <a:gd name="connsiteX3" fmla="*/ 30799 w 61597"/>
                <a:gd name="connsiteY3" fmla="*/ 0 h 61597"/>
                <a:gd name="connsiteX4" fmla="*/ 61598 w 61597"/>
                <a:gd name="connsiteY4" fmla="*/ 30799 h 61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97" h="61597">
                  <a:moveTo>
                    <a:pt x="61598" y="30799"/>
                  </a:moveTo>
                  <a:cubicBezTo>
                    <a:pt x="61598" y="47809"/>
                    <a:pt x="47809" y="61598"/>
                    <a:pt x="30799" y="61598"/>
                  </a:cubicBezTo>
                  <a:cubicBezTo>
                    <a:pt x="13789" y="61598"/>
                    <a:pt x="0" y="47809"/>
                    <a:pt x="0" y="30799"/>
                  </a:cubicBezTo>
                  <a:cubicBezTo>
                    <a:pt x="0" y="13789"/>
                    <a:pt x="13789" y="0"/>
                    <a:pt x="30799" y="0"/>
                  </a:cubicBezTo>
                  <a:cubicBezTo>
                    <a:pt x="47809" y="0"/>
                    <a:pt x="61598" y="13789"/>
                    <a:pt x="61598" y="30799"/>
                  </a:cubicBezTo>
                  <a:close/>
                </a:path>
              </a:pathLst>
            </a:custGeom>
            <a:solidFill>
              <a:srgbClr val="2A3C44"/>
            </a:solidFill>
            <a:ln w="4731" cap="flat">
              <a:noFill/>
              <a:prstDash val="solid"/>
              <a:miter/>
            </a:ln>
          </p:spPr>
          <p:txBody>
            <a:bodyPr rtlCol="0" anchor="ctr"/>
            <a:lstStyle/>
            <a:p>
              <a:endParaRPr lang="fr-FR" dirty="0"/>
            </a:p>
          </p:txBody>
        </p:sp>
        <p:sp>
          <p:nvSpPr>
            <p:cNvPr id="31" name="Freeform: Shape 30">
              <a:extLst>
                <a:ext uri="{FF2B5EF4-FFF2-40B4-BE49-F238E27FC236}">
                  <a16:creationId xmlns:a16="http://schemas.microsoft.com/office/drawing/2014/main" id="{FF11EB18-2C43-4D2D-9713-CB4F5BEB8721}"/>
                </a:ext>
              </a:extLst>
            </p:cNvPr>
            <p:cNvSpPr/>
            <p:nvPr/>
          </p:nvSpPr>
          <p:spPr>
            <a:xfrm>
              <a:off x="7841967" y="2149220"/>
              <a:ext cx="96787" cy="117511"/>
            </a:xfrm>
            <a:custGeom>
              <a:avLst/>
              <a:gdLst>
                <a:gd name="connsiteX0" fmla="*/ 44191 w 96787"/>
                <a:gd name="connsiteY0" fmla="*/ 117512 h 117511"/>
                <a:gd name="connsiteX1" fmla="*/ 1546 w 96787"/>
                <a:gd name="connsiteY1" fmla="*/ 55913 h 117511"/>
                <a:gd name="connsiteX2" fmla="*/ 11022 w 96787"/>
                <a:gd name="connsiteY2" fmla="*/ 43119 h 117511"/>
                <a:gd name="connsiteX3" fmla="*/ 96787 w 96787"/>
                <a:gd name="connsiteY3" fmla="*/ 0 h 117511"/>
                <a:gd name="connsiteX4" fmla="*/ 44191 w 96787"/>
                <a:gd name="connsiteY4" fmla="*/ 117512 h 117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87" h="117511">
                  <a:moveTo>
                    <a:pt x="44191" y="117512"/>
                  </a:moveTo>
                  <a:lnTo>
                    <a:pt x="1546" y="55913"/>
                  </a:lnTo>
                  <a:cubicBezTo>
                    <a:pt x="-1297" y="53070"/>
                    <a:pt x="-1297" y="37433"/>
                    <a:pt x="11022" y="43119"/>
                  </a:cubicBezTo>
                  <a:cubicBezTo>
                    <a:pt x="38505" y="54965"/>
                    <a:pt x="36136" y="92398"/>
                    <a:pt x="96787" y="0"/>
                  </a:cubicBezTo>
                  <a:lnTo>
                    <a:pt x="44191" y="117512"/>
                  </a:lnTo>
                  <a:close/>
                </a:path>
              </a:pathLst>
            </a:custGeom>
            <a:solidFill>
              <a:srgbClr val="F58D6C"/>
            </a:solidFill>
            <a:ln w="4731" cap="flat">
              <a:noFill/>
              <a:prstDash val="solid"/>
              <a:miter/>
            </a:ln>
          </p:spPr>
          <p:txBody>
            <a:bodyPr rtlCol="0" anchor="ctr"/>
            <a:lstStyle/>
            <a:p>
              <a:endParaRPr lang="fr-FR" dirty="0"/>
            </a:p>
          </p:txBody>
        </p:sp>
        <p:grpSp>
          <p:nvGrpSpPr>
            <p:cNvPr id="32" name="Graphic 12">
              <a:extLst>
                <a:ext uri="{FF2B5EF4-FFF2-40B4-BE49-F238E27FC236}">
                  <a16:creationId xmlns:a16="http://schemas.microsoft.com/office/drawing/2014/main" id="{12F671C2-D121-4BC0-BDC5-030D5CCC1BF4}"/>
                </a:ext>
              </a:extLst>
            </p:cNvPr>
            <p:cNvGrpSpPr/>
            <p:nvPr/>
          </p:nvGrpSpPr>
          <p:grpSpPr>
            <a:xfrm>
              <a:off x="8177007" y="2546683"/>
              <a:ext cx="349305" cy="685730"/>
              <a:chOff x="8177007" y="2546683"/>
              <a:chExt cx="349305" cy="685730"/>
            </a:xfrm>
            <a:solidFill>
              <a:schemeClr val="accent1"/>
            </a:solidFill>
          </p:grpSpPr>
          <p:sp>
            <p:nvSpPr>
              <p:cNvPr id="33" name="Freeform: Shape 32">
                <a:extLst>
                  <a:ext uri="{FF2B5EF4-FFF2-40B4-BE49-F238E27FC236}">
                    <a16:creationId xmlns:a16="http://schemas.microsoft.com/office/drawing/2014/main" id="{4C849579-D327-40A3-BBF1-E5FF6D674B1C}"/>
                  </a:ext>
                </a:extLst>
              </p:cNvPr>
              <p:cNvSpPr/>
              <p:nvPr/>
            </p:nvSpPr>
            <p:spPr>
              <a:xfrm>
                <a:off x="8177007" y="2546683"/>
                <a:ext cx="242243" cy="242905"/>
              </a:xfrm>
              <a:custGeom>
                <a:avLst/>
                <a:gdLst>
                  <a:gd name="connsiteX0" fmla="*/ 242218 w 242243"/>
                  <a:gd name="connsiteY0" fmla="*/ 124233 h 242905"/>
                  <a:gd name="connsiteX1" fmla="*/ 223265 w 242243"/>
                  <a:gd name="connsiteY1" fmla="*/ 56000 h 242905"/>
                  <a:gd name="connsiteX2" fmla="*/ 56000 w 242243"/>
                  <a:gd name="connsiteY2" fmla="*/ 19041 h 242905"/>
                  <a:gd name="connsiteX3" fmla="*/ 19041 w 242243"/>
                  <a:gd name="connsiteY3" fmla="*/ 186779 h 242905"/>
                  <a:gd name="connsiteX4" fmla="*/ 134657 w 242243"/>
                  <a:gd name="connsiteY4" fmla="*/ 242218 h 242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43" h="242905">
                    <a:moveTo>
                      <a:pt x="242218" y="124233"/>
                    </a:moveTo>
                    <a:cubicBezTo>
                      <a:pt x="242692" y="101015"/>
                      <a:pt x="236532" y="76849"/>
                      <a:pt x="223265" y="56000"/>
                    </a:cubicBezTo>
                    <a:cubicBezTo>
                      <a:pt x="187253" y="-387"/>
                      <a:pt x="112387" y="-16971"/>
                      <a:pt x="56000" y="19041"/>
                    </a:cubicBezTo>
                    <a:cubicBezTo>
                      <a:pt x="-387" y="55052"/>
                      <a:pt x="-16971" y="130393"/>
                      <a:pt x="19041" y="186779"/>
                    </a:cubicBezTo>
                    <a:cubicBezTo>
                      <a:pt x="44628" y="227055"/>
                      <a:pt x="90116" y="246957"/>
                      <a:pt x="134657" y="242218"/>
                    </a:cubicBezTo>
                  </a:path>
                </a:pathLst>
              </a:custGeom>
              <a:noFill/>
              <a:ln w="14531" cap="flat">
                <a:solidFill>
                  <a:srgbClr val="DFEDED"/>
                </a:solidFill>
                <a:prstDash val="solid"/>
                <a:miter/>
              </a:ln>
            </p:spPr>
            <p:txBody>
              <a:bodyPr rtlCol="0" anchor="ctr"/>
              <a:lstStyle/>
              <a:p>
                <a:endParaRPr lang="fr-FR" dirty="0"/>
              </a:p>
            </p:txBody>
          </p:sp>
          <p:sp>
            <p:nvSpPr>
              <p:cNvPr id="34" name="Freeform: Shape 33">
                <a:extLst>
                  <a:ext uri="{FF2B5EF4-FFF2-40B4-BE49-F238E27FC236}">
                    <a16:creationId xmlns:a16="http://schemas.microsoft.com/office/drawing/2014/main" id="{90D69004-8330-41D5-9DF0-088F7E7D1CC0}"/>
                  </a:ext>
                </a:extLst>
              </p:cNvPr>
              <p:cNvSpPr/>
              <p:nvPr/>
            </p:nvSpPr>
            <p:spPr>
              <a:xfrm>
                <a:off x="8181681" y="2738050"/>
                <a:ext cx="209739" cy="232691"/>
              </a:xfrm>
              <a:custGeom>
                <a:avLst/>
                <a:gdLst>
                  <a:gd name="connsiteX0" fmla="*/ 2521 w 209739"/>
                  <a:gd name="connsiteY0" fmla="*/ 88758 h 232691"/>
                  <a:gd name="connsiteX1" fmla="*/ 152 w 209739"/>
                  <a:gd name="connsiteY1" fmla="*/ 129982 h 232691"/>
                  <a:gd name="connsiteX2" fmla="*/ 83073 w 209739"/>
                  <a:gd name="connsiteY2" fmla="*/ 227592 h 232691"/>
                  <a:gd name="connsiteX3" fmla="*/ 113873 w 209739"/>
                  <a:gd name="connsiteY3" fmla="*/ 231857 h 232691"/>
                  <a:gd name="connsiteX4" fmla="*/ 207219 w 209739"/>
                  <a:gd name="connsiteY4" fmla="*/ 157464 h 232691"/>
                  <a:gd name="connsiteX5" fmla="*/ 209588 w 209739"/>
                  <a:gd name="connsiteY5" fmla="*/ 116241 h 232691"/>
                  <a:gd name="connsiteX6" fmla="*/ 126666 w 209739"/>
                  <a:gd name="connsiteY6" fmla="*/ 18630 h 232691"/>
                  <a:gd name="connsiteX7" fmla="*/ 94919 w 209739"/>
                  <a:gd name="connsiteY7" fmla="*/ 624 h 232691"/>
                  <a:gd name="connsiteX8" fmla="*/ 2521 w 209739"/>
                  <a:gd name="connsiteY8" fmla="*/ 88758 h 232691"/>
                  <a:gd name="connsiteX9" fmla="*/ 111977 w 209739"/>
                  <a:gd name="connsiteY9" fmla="*/ 35688 h 232691"/>
                  <a:gd name="connsiteX10" fmla="*/ 109608 w 209739"/>
                  <a:gd name="connsiteY10" fmla="*/ 76438 h 232691"/>
                  <a:gd name="connsiteX11" fmla="*/ 111977 w 209739"/>
                  <a:gd name="connsiteY11" fmla="*/ 35688 h 23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739" h="232691">
                    <a:moveTo>
                      <a:pt x="2521" y="88758"/>
                    </a:moveTo>
                    <a:lnTo>
                      <a:pt x="152" y="129982"/>
                    </a:lnTo>
                    <a:cubicBezTo>
                      <a:pt x="-2691" y="177366"/>
                      <a:pt x="34742" y="221432"/>
                      <a:pt x="83073" y="227592"/>
                    </a:cubicBezTo>
                    <a:lnTo>
                      <a:pt x="113873" y="231857"/>
                    </a:lnTo>
                    <a:cubicBezTo>
                      <a:pt x="162678" y="238491"/>
                      <a:pt x="204376" y="204848"/>
                      <a:pt x="207219" y="157464"/>
                    </a:cubicBezTo>
                    <a:lnTo>
                      <a:pt x="209588" y="116241"/>
                    </a:lnTo>
                    <a:cubicBezTo>
                      <a:pt x="212431" y="68857"/>
                      <a:pt x="174998" y="24790"/>
                      <a:pt x="126666" y="18630"/>
                    </a:cubicBezTo>
                    <a:lnTo>
                      <a:pt x="94919" y="624"/>
                    </a:lnTo>
                    <a:cubicBezTo>
                      <a:pt x="46588" y="-6010"/>
                      <a:pt x="5364" y="41374"/>
                      <a:pt x="2521" y="88758"/>
                    </a:cubicBezTo>
                    <a:close/>
                    <a:moveTo>
                      <a:pt x="111977" y="35688"/>
                    </a:moveTo>
                    <a:cubicBezTo>
                      <a:pt x="144198" y="39953"/>
                      <a:pt x="141355" y="80703"/>
                      <a:pt x="109608" y="76438"/>
                    </a:cubicBezTo>
                    <a:cubicBezTo>
                      <a:pt x="77387" y="72174"/>
                      <a:pt x="80230" y="31424"/>
                      <a:pt x="111977" y="35688"/>
                    </a:cubicBezTo>
                    <a:close/>
                  </a:path>
                </a:pathLst>
              </a:custGeom>
              <a:solidFill>
                <a:srgbClr val="102333"/>
              </a:solidFill>
              <a:ln w="4731" cap="flat">
                <a:noFill/>
                <a:prstDash val="solid"/>
                <a:miter/>
              </a:ln>
            </p:spPr>
            <p:txBody>
              <a:bodyPr rtlCol="0" anchor="ctr"/>
              <a:lstStyle/>
              <a:p>
                <a:endParaRPr lang="fr-FR" dirty="0"/>
              </a:p>
            </p:txBody>
          </p:sp>
          <p:sp>
            <p:nvSpPr>
              <p:cNvPr id="35" name="Freeform: Shape 34">
                <a:extLst>
                  <a:ext uri="{FF2B5EF4-FFF2-40B4-BE49-F238E27FC236}">
                    <a16:creationId xmlns:a16="http://schemas.microsoft.com/office/drawing/2014/main" id="{BD2FEFC3-B50F-482B-8322-C5F93DE04D39}"/>
                  </a:ext>
                </a:extLst>
              </p:cNvPr>
              <p:cNvSpPr/>
              <p:nvPr/>
            </p:nvSpPr>
            <p:spPr>
              <a:xfrm>
                <a:off x="8221635" y="2871349"/>
                <a:ext cx="127936" cy="361064"/>
              </a:xfrm>
              <a:custGeom>
                <a:avLst/>
                <a:gdLst>
                  <a:gd name="connsiteX0" fmla="*/ 113247 w 127936"/>
                  <a:gd name="connsiteY0" fmla="*/ 0 h 361064"/>
                  <a:gd name="connsiteX1" fmla="*/ 100927 w 127936"/>
                  <a:gd name="connsiteY1" fmla="*/ 202329 h 361064"/>
                  <a:gd name="connsiteX2" fmla="*/ 127936 w 127936"/>
                  <a:gd name="connsiteY2" fmla="*/ 205645 h 361064"/>
                  <a:gd name="connsiteX3" fmla="*/ 119881 w 127936"/>
                  <a:gd name="connsiteY3" fmla="*/ 221282 h 361064"/>
                  <a:gd name="connsiteX4" fmla="*/ 99032 w 127936"/>
                  <a:gd name="connsiteY4" fmla="*/ 235023 h 361064"/>
                  <a:gd name="connsiteX5" fmla="*/ 98558 w 127936"/>
                  <a:gd name="connsiteY5" fmla="*/ 239762 h 361064"/>
                  <a:gd name="connsiteX6" fmla="*/ 124619 w 127936"/>
                  <a:gd name="connsiteY6" fmla="*/ 241183 h 361064"/>
                  <a:gd name="connsiteX7" fmla="*/ 117512 w 127936"/>
                  <a:gd name="connsiteY7" fmla="*/ 258715 h 361064"/>
                  <a:gd name="connsiteX8" fmla="*/ 96663 w 127936"/>
                  <a:gd name="connsiteY8" fmla="*/ 271983 h 361064"/>
                  <a:gd name="connsiteX9" fmla="*/ 96189 w 127936"/>
                  <a:gd name="connsiteY9" fmla="*/ 276721 h 361064"/>
                  <a:gd name="connsiteX10" fmla="*/ 122250 w 127936"/>
                  <a:gd name="connsiteY10" fmla="*/ 278617 h 361064"/>
                  <a:gd name="connsiteX11" fmla="*/ 115616 w 127936"/>
                  <a:gd name="connsiteY11" fmla="*/ 295675 h 361064"/>
                  <a:gd name="connsiteX12" fmla="*/ 100927 w 127936"/>
                  <a:gd name="connsiteY12" fmla="*/ 305151 h 361064"/>
                  <a:gd name="connsiteX13" fmla="*/ 93820 w 127936"/>
                  <a:gd name="connsiteY13" fmla="*/ 321262 h 361064"/>
                  <a:gd name="connsiteX14" fmla="*/ 43119 w 127936"/>
                  <a:gd name="connsiteY14" fmla="*/ 361064 h 361064"/>
                  <a:gd name="connsiteX15" fmla="*/ 0 w 127936"/>
                  <a:gd name="connsiteY15" fmla="*/ 308942 h 361064"/>
                  <a:gd name="connsiteX16" fmla="*/ 13741 w 127936"/>
                  <a:gd name="connsiteY16" fmla="*/ 77236 h 361064"/>
                  <a:gd name="connsiteX17" fmla="*/ 24639 w 127936"/>
                  <a:gd name="connsiteY17" fmla="*/ 59704 h 36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936" h="361064">
                    <a:moveTo>
                      <a:pt x="113247" y="0"/>
                    </a:moveTo>
                    <a:lnTo>
                      <a:pt x="100927" y="202329"/>
                    </a:lnTo>
                    <a:lnTo>
                      <a:pt x="127936" y="205645"/>
                    </a:lnTo>
                    <a:lnTo>
                      <a:pt x="119881" y="221282"/>
                    </a:lnTo>
                    <a:lnTo>
                      <a:pt x="99032" y="235023"/>
                    </a:lnTo>
                    <a:lnTo>
                      <a:pt x="98558" y="239762"/>
                    </a:lnTo>
                    <a:lnTo>
                      <a:pt x="124619" y="241183"/>
                    </a:lnTo>
                    <a:lnTo>
                      <a:pt x="117512" y="258715"/>
                    </a:lnTo>
                    <a:lnTo>
                      <a:pt x="96663" y="271983"/>
                    </a:lnTo>
                    <a:lnTo>
                      <a:pt x="96189" y="276721"/>
                    </a:lnTo>
                    <a:lnTo>
                      <a:pt x="122250" y="278617"/>
                    </a:lnTo>
                    <a:lnTo>
                      <a:pt x="115616" y="295675"/>
                    </a:lnTo>
                    <a:lnTo>
                      <a:pt x="100927" y="305151"/>
                    </a:lnTo>
                    <a:lnTo>
                      <a:pt x="93820" y="321262"/>
                    </a:lnTo>
                    <a:lnTo>
                      <a:pt x="43119" y="361064"/>
                    </a:lnTo>
                    <a:lnTo>
                      <a:pt x="0" y="308942"/>
                    </a:lnTo>
                    <a:lnTo>
                      <a:pt x="13741" y="77236"/>
                    </a:lnTo>
                    <a:lnTo>
                      <a:pt x="24639" y="59704"/>
                    </a:lnTo>
                    <a:close/>
                  </a:path>
                </a:pathLst>
              </a:custGeom>
              <a:solidFill>
                <a:srgbClr val="819DA5"/>
              </a:solidFill>
              <a:ln w="4731" cap="flat">
                <a:noFill/>
                <a:prstDash val="solid"/>
                <a:miter/>
              </a:ln>
            </p:spPr>
            <p:txBody>
              <a:bodyPr rtlCol="0" anchor="ctr"/>
              <a:lstStyle/>
              <a:p>
                <a:endParaRPr lang="fr-FR" dirty="0"/>
              </a:p>
            </p:txBody>
          </p:sp>
          <p:sp>
            <p:nvSpPr>
              <p:cNvPr id="36" name="Freeform: Shape 35">
                <a:extLst>
                  <a:ext uri="{FF2B5EF4-FFF2-40B4-BE49-F238E27FC236}">
                    <a16:creationId xmlns:a16="http://schemas.microsoft.com/office/drawing/2014/main" id="{57F152F6-E51B-41E7-82AD-F4B8DA22D34C}"/>
                  </a:ext>
                </a:extLst>
              </p:cNvPr>
              <p:cNvSpPr/>
              <p:nvPr/>
            </p:nvSpPr>
            <p:spPr>
              <a:xfrm>
                <a:off x="8229216" y="2842445"/>
                <a:ext cx="119880" cy="373857"/>
              </a:xfrm>
              <a:custGeom>
                <a:avLst/>
                <a:gdLst>
                  <a:gd name="connsiteX0" fmla="*/ 94294 w 119880"/>
                  <a:gd name="connsiteY0" fmla="*/ 321736 h 373857"/>
                  <a:gd name="connsiteX1" fmla="*/ 93346 w 119880"/>
                  <a:gd name="connsiteY1" fmla="*/ 333582 h 373857"/>
                  <a:gd name="connsiteX2" fmla="*/ 43119 w 119880"/>
                  <a:gd name="connsiteY2" fmla="*/ 373858 h 373857"/>
                  <a:gd name="connsiteX3" fmla="*/ 0 w 119880"/>
                  <a:gd name="connsiteY3" fmla="*/ 321262 h 373857"/>
                  <a:gd name="connsiteX4" fmla="*/ 6634 w 119880"/>
                  <a:gd name="connsiteY4" fmla="*/ 206593 h 373857"/>
                  <a:gd name="connsiteX5" fmla="*/ 8529 w 119880"/>
                  <a:gd name="connsiteY5" fmla="*/ 178163 h 373857"/>
                  <a:gd name="connsiteX6" fmla="*/ 19427 w 119880"/>
                  <a:gd name="connsiteY6" fmla="*/ 0 h 373857"/>
                  <a:gd name="connsiteX7" fmla="*/ 112773 w 119880"/>
                  <a:gd name="connsiteY7" fmla="*/ 12320 h 373857"/>
                  <a:gd name="connsiteX8" fmla="*/ 102823 w 119880"/>
                  <a:gd name="connsiteY8" fmla="*/ 176268 h 373857"/>
                  <a:gd name="connsiteX9" fmla="*/ 101401 w 119880"/>
                  <a:gd name="connsiteY9" fmla="*/ 204698 h 373857"/>
                  <a:gd name="connsiteX10" fmla="*/ 100927 w 119880"/>
                  <a:gd name="connsiteY10" fmla="*/ 214648 h 373857"/>
                  <a:gd name="connsiteX11" fmla="*/ 119881 w 119880"/>
                  <a:gd name="connsiteY11" fmla="*/ 233602 h 373857"/>
                  <a:gd name="connsiteX12" fmla="*/ 98558 w 119880"/>
                  <a:gd name="connsiteY12" fmla="*/ 247343 h 373857"/>
                  <a:gd name="connsiteX13" fmla="*/ 98558 w 119880"/>
                  <a:gd name="connsiteY13" fmla="*/ 252082 h 373857"/>
                  <a:gd name="connsiteX14" fmla="*/ 117512 w 119880"/>
                  <a:gd name="connsiteY14" fmla="*/ 271035 h 373857"/>
                  <a:gd name="connsiteX15" fmla="*/ 96663 w 119880"/>
                  <a:gd name="connsiteY15" fmla="*/ 284776 h 373857"/>
                  <a:gd name="connsiteX16" fmla="*/ 96189 w 119880"/>
                  <a:gd name="connsiteY16" fmla="*/ 289515 h 373857"/>
                  <a:gd name="connsiteX17" fmla="*/ 115142 w 119880"/>
                  <a:gd name="connsiteY17" fmla="*/ 307994 h 37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880" h="373857">
                    <a:moveTo>
                      <a:pt x="94294" y="321736"/>
                    </a:moveTo>
                    <a:lnTo>
                      <a:pt x="93346" y="333582"/>
                    </a:lnTo>
                    <a:lnTo>
                      <a:pt x="43119" y="373858"/>
                    </a:lnTo>
                    <a:lnTo>
                      <a:pt x="0" y="321262"/>
                    </a:lnTo>
                    <a:lnTo>
                      <a:pt x="6634" y="206593"/>
                    </a:lnTo>
                    <a:lnTo>
                      <a:pt x="8529" y="178163"/>
                    </a:lnTo>
                    <a:lnTo>
                      <a:pt x="19427" y="0"/>
                    </a:lnTo>
                    <a:lnTo>
                      <a:pt x="112773" y="12320"/>
                    </a:lnTo>
                    <a:lnTo>
                      <a:pt x="102823" y="176268"/>
                    </a:lnTo>
                    <a:lnTo>
                      <a:pt x="101401" y="204698"/>
                    </a:lnTo>
                    <a:lnTo>
                      <a:pt x="100927" y="214648"/>
                    </a:lnTo>
                    <a:lnTo>
                      <a:pt x="119881" y="233602"/>
                    </a:lnTo>
                    <a:lnTo>
                      <a:pt x="98558" y="247343"/>
                    </a:lnTo>
                    <a:lnTo>
                      <a:pt x="98558" y="252082"/>
                    </a:lnTo>
                    <a:lnTo>
                      <a:pt x="117512" y="271035"/>
                    </a:lnTo>
                    <a:lnTo>
                      <a:pt x="96663" y="284776"/>
                    </a:lnTo>
                    <a:lnTo>
                      <a:pt x="96189" y="289515"/>
                    </a:lnTo>
                    <a:lnTo>
                      <a:pt x="115142" y="307994"/>
                    </a:lnTo>
                    <a:close/>
                  </a:path>
                </a:pathLst>
              </a:custGeom>
              <a:solidFill>
                <a:srgbClr val="C8D6D6"/>
              </a:solidFill>
              <a:ln w="4731" cap="flat">
                <a:noFill/>
                <a:prstDash val="solid"/>
                <a:miter/>
              </a:ln>
            </p:spPr>
            <p:txBody>
              <a:bodyPr rtlCol="0" anchor="ctr"/>
              <a:lstStyle/>
              <a:p>
                <a:endParaRPr lang="fr-FR" dirty="0"/>
              </a:p>
            </p:txBody>
          </p:sp>
          <p:sp>
            <p:nvSpPr>
              <p:cNvPr id="37" name="Freeform: Shape 36">
                <a:extLst>
                  <a:ext uri="{FF2B5EF4-FFF2-40B4-BE49-F238E27FC236}">
                    <a16:creationId xmlns:a16="http://schemas.microsoft.com/office/drawing/2014/main" id="{13D17C34-13F6-45D6-AAD8-F964CBECBAAA}"/>
                  </a:ext>
                </a:extLst>
              </p:cNvPr>
              <p:cNvSpPr/>
              <p:nvPr/>
            </p:nvSpPr>
            <p:spPr>
              <a:xfrm>
                <a:off x="8236324" y="3018712"/>
                <a:ext cx="96662" cy="45014"/>
              </a:xfrm>
              <a:custGeom>
                <a:avLst/>
                <a:gdLst>
                  <a:gd name="connsiteX0" fmla="*/ 94294 w 96662"/>
                  <a:gd name="connsiteY0" fmla="*/ 28430 h 45014"/>
                  <a:gd name="connsiteX1" fmla="*/ 0 w 96662"/>
                  <a:gd name="connsiteY1" fmla="*/ 45015 h 45014"/>
                  <a:gd name="connsiteX2" fmla="*/ 1895 w 96662"/>
                  <a:gd name="connsiteY2" fmla="*/ 16584 h 45014"/>
                  <a:gd name="connsiteX3" fmla="*/ 96663 w 96662"/>
                  <a:gd name="connsiteY3" fmla="*/ 0 h 45014"/>
                  <a:gd name="connsiteX4" fmla="*/ 94294 w 96662"/>
                  <a:gd name="connsiteY4" fmla="*/ 28430 h 4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62" h="45014">
                    <a:moveTo>
                      <a:pt x="94294" y="28430"/>
                    </a:moveTo>
                    <a:cubicBezTo>
                      <a:pt x="62546" y="34116"/>
                      <a:pt x="31273" y="39802"/>
                      <a:pt x="0" y="45015"/>
                    </a:cubicBezTo>
                    <a:lnTo>
                      <a:pt x="1895" y="16584"/>
                    </a:lnTo>
                    <a:cubicBezTo>
                      <a:pt x="33169" y="11372"/>
                      <a:pt x="64916" y="5686"/>
                      <a:pt x="96663" y="0"/>
                    </a:cubicBezTo>
                    <a:lnTo>
                      <a:pt x="94294" y="28430"/>
                    </a:lnTo>
                    <a:close/>
                  </a:path>
                </a:pathLst>
              </a:custGeom>
              <a:solidFill>
                <a:srgbClr val="D4E8E7"/>
              </a:solidFill>
              <a:ln w="4731" cap="flat">
                <a:noFill/>
                <a:prstDash val="solid"/>
                <a:miter/>
              </a:ln>
            </p:spPr>
            <p:txBody>
              <a:bodyPr rtlCol="0" anchor="ctr"/>
              <a:lstStyle/>
              <a:p>
                <a:endParaRPr lang="fr-FR" dirty="0"/>
              </a:p>
            </p:txBody>
          </p:sp>
          <p:sp>
            <p:nvSpPr>
              <p:cNvPr id="38" name="Freeform: Shape 37">
                <a:extLst>
                  <a:ext uri="{FF2B5EF4-FFF2-40B4-BE49-F238E27FC236}">
                    <a16:creationId xmlns:a16="http://schemas.microsoft.com/office/drawing/2014/main" id="{94013DCB-57D8-410F-92C5-59421E61DCB9}"/>
                  </a:ext>
                </a:extLst>
              </p:cNvPr>
              <p:cNvSpPr/>
              <p:nvPr/>
            </p:nvSpPr>
            <p:spPr>
              <a:xfrm>
                <a:off x="8250065" y="2853343"/>
                <a:ext cx="37433" cy="334055"/>
              </a:xfrm>
              <a:custGeom>
                <a:avLst/>
                <a:gdLst>
                  <a:gd name="connsiteX0" fmla="*/ 17532 w 37433"/>
                  <a:gd name="connsiteY0" fmla="*/ 334055 h 334055"/>
                  <a:gd name="connsiteX1" fmla="*/ 0 w 37433"/>
                  <a:gd name="connsiteY1" fmla="*/ 302782 h 334055"/>
                  <a:gd name="connsiteX2" fmla="*/ 18480 w 37433"/>
                  <a:gd name="connsiteY2" fmla="*/ 0 h 334055"/>
                  <a:gd name="connsiteX3" fmla="*/ 37433 w 37433"/>
                  <a:gd name="connsiteY3" fmla="*/ 2843 h 334055"/>
                </a:gdLst>
                <a:ahLst/>
                <a:cxnLst>
                  <a:cxn ang="0">
                    <a:pos x="connsiteX0" y="connsiteY0"/>
                  </a:cxn>
                  <a:cxn ang="0">
                    <a:pos x="connsiteX1" y="connsiteY1"/>
                  </a:cxn>
                  <a:cxn ang="0">
                    <a:pos x="connsiteX2" y="connsiteY2"/>
                  </a:cxn>
                  <a:cxn ang="0">
                    <a:pos x="connsiteX3" y="connsiteY3"/>
                  </a:cxn>
                </a:cxnLst>
                <a:rect l="l" t="t" r="r" b="b"/>
                <a:pathLst>
                  <a:path w="37433" h="334055">
                    <a:moveTo>
                      <a:pt x="17532" y="334055"/>
                    </a:moveTo>
                    <a:lnTo>
                      <a:pt x="0" y="302782"/>
                    </a:lnTo>
                    <a:lnTo>
                      <a:pt x="18480" y="0"/>
                    </a:lnTo>
                    <a:lnTo>
                      <a:pt x="37433" y="2843"/>
                    </a:lnTo>
                    <a:close/>
                  </a:path>
                </a:pathLst>
              </a:custGeom>
              <a:solidFill>
                <a:srgbClr val="819DA5"/>
              </a:solidFill>
              <a:ln w="4731" cap="flat">
                <a:noFill/>
                <a:prstDash val="solid"/>
                <a:miter/>
              </a:ln>
            </p:spPr>
            <p:txBody>
              <a:bodyPr rtlCol="0" anchor="ctr"/>
              <a:lstStyle/>
              <a:p>
                <a:endParaRPr lang="fr-FR" dirty="0"/>
              </a:p>
            </p:txBody>
          </p:sp>
          <p:sp>
            <p:nvSpPr>
              <p:cNvPr id="39" name="Freeform: Shape 38">
                <a:extLst>
                  <a:ext uri="{FF2B5EF4-FFF2-40B4-BE49-F238E27FC236}">
                    <a16:creationId xmlns:a16="http://schemas.microsoft.com/office/drawing/2014/main" id="{FC6103DD-24FC-495A-B87E-21010401E56E}"/>
                  </a:ext>
                </a:extLst>
              </p:cNvPr>
              <p:cNvSpPr/>
              <p:nvPr/>
            </p:nvSpPr>
            <p:spPr>
              <a:xfrm>
                <a:off x="8193043" y="2732204"/>
                <a:ext cx="209750" cy="219119"/>
              </a:xfrm>
              <a:custGeom>
                <a:avLst/>
                <a:gdLst>
                  <a:gd name="connsiteX0" fmla="*/ 207228 w 209750"/>
                  <a:gd name="connsiteY0" fmla="*/ 143883 h 219119"/>
                  <a:gd name="connsiteX1" fmla="*/ 209597 w 209750"/>
                  <a:gd name="connsiteY1" fmla="*/ 102659 h 219119"/>
                  <a:gd name="connsiteX2" fmla="*/ 126676 w 209750"/>
                  <a:gd name="connsiteY2" fmla="*/ 5048 h 219119"/>
                  <a:gd name="connsiteX3" fmla="*/ 95876 w 209750"/>
                  <a:gd name="connsiteY3" fmla="*/ 784 h 219119"/>
                  <a:gd name="connsiteX4" fmla="*/ 3004 w 209750"/>
                  <a:gd name="connsiteY4" fmla="*/ 70438 h 219119"/>
                  <a:gd name="connsiteX5" fmla="*/ 2530 w 209750"/>
                  <a:gd name="connsiteY5" fmla="*/ 75176 h 219119"/>
                  <a:gd name="connsiteX6" fmla="*/ 161 w 209750"/>
                  <a:gd name="connsiteY6" fmla="*/ 116400 h 219119"/>
                  <a:gd name="connsiteX7" fmla="*/ 21484 w 209750"/>
                  <a:gd name="connsiteY7" fmla="*/ 179420 h 219119"/>
                  <a:gd name="connsiteX8" fmla="*/ 83083 w 209750"/>
                  <a:gd name="connsiteY8" fmla="*/ 214011 h 219119"/>
                  <a:gd name="connsiteX9" fmla="*/ 113882 w 209750"/>
                  <a:gd name="connsiteY9" fmla="*/ 218275 h 219119"/>
                  <a:gd name="connsiteX10" fmla="*/ 207228 w 209750"/>
                  <a:gd name="connsiteY10" fmla="*/ 143883 h 219119"/>
                  <a:gd name="connsiteX11" fmla="*/ 108670 w 209750"/>
                  <a:gd name="connsiteY11" fmla="*/ 79441 h 219119"/>
                  <a:gd name="connsiteX12" fmla="*/ 111513 w 209750"/>
                  <a:gd name="connsiteY12" fmla="*/ 31109 h 219119"/>
                  <a:gd name="connsiteX13" fmla="*/ 108670 w 209750"/>
                  <a:gd name="connsiteY13" fmla="*/ 79441 h 21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750" h="219119">
                    <a:moveTo>
                      <a:pt x="207228" y="143883"/>
                    </a:moveTo>
                    <a:lnTo>
                      <a:pt x="209597" y="102659"/>
                    </a:lnTo>
                    <a:cubicBezTo>
                      <a:pt x="212440" y="55275"/>
                      <a:pt x="175481" y="11208"/>
                      <a:pt x="126676" y="5048"/>
                    </a:cubicBezTo>
                    <a:lnTo>
                      <a:pt x="95876" y="784"/>
                    </a:lnTo>
                    <a:cubicBezTo>
                      <a:pt x="48966" y="-5376"/>
                      <a:pt x="8216" y="25423"/>
                      <a:pt x="3004" y="70438"/>
                    </a:cubicBezTo>
                    <a:cubicBezTo>
                      <a:pt x="3004" y="71859"/>
                      <a:pt x="2530" y="73755"/>
                      <a:pt x="2530" y="75176"/>
                    </a:cubicBezTo>
                    <a:lnTo>
                      <a:pt x="161" y="116400"/>
                    </a:lnTo>
                    <a:cubicBezTo>
                      <a:pt x="-1260" y="139618"/>
                      <a:pt x="6795" y="162362"/>
                      <a:pt x="21484" y="179420"/>
                    </a:cubicBezTo>
                    <a:cubicBezTo>
                      <a:pt x="36647" y="197426"/>
                      <a:pt x="58443" y="210694"/>
                      <a:pt x="83083" y="214011"/>
                    </a:cubicBezTo>
                    <a:lnTo>
                      <a:pt x="113882" y="218275"/>
                    </a:lnTo>
                    <a:cubicBezTo>
                      <a:pt x="162687" y="224909"/>
                      <a:pt x="204385" y="191740"/>
                      <a:pt x="207228" y="143883"/>
                    </a:cubicBezTo>
                    <a:close/>
                    <a:moveTo>
                      <a:pt x="108670" y="79441"/>
                    </a:moveTo>
                    <a:cubicBezTo>
                      <a:pt x="76449" y="75176"/>
                      <a:pt x="79292" y="26845"/>
                      <a:pt x="111513" y="31109"/>
                    </a:cubicBezTo>
                    <a:cubicBezTo>
                      <a:pt x="143734" y="35374"/>
                      <a:pt x="140417" y="83705"/>
                      <a:pt x="108670" y="79441"/>
                    </a:cubicBezTo>
                    <a:close/>
                  </a:path>
                </a:pathLst>
              </a:custGeom>
              <a:solidFill>
                <a:srgbClr val="1F3242"/>
              </a:solidFill>
              <a:ln w="4731" cap="flat">
                <a:noFill/>
                <a:prstDash val="solid"/>
                <a:miter/>
              </a:ln>
            </p:spPr>
            <p:txBody>
              <a:bodyPr rtlCol="0" anchor="ctr"/>
              <a:lstStyle/>
              <a:p>
                <a:endParaRPr lang="fr-FR" dirty="0"/>
              </a:p>
            </p:txBody>
          </p:sp>
          <p:sp>
            <p:nvSpPr>
              <p:cNvPr id="40" name="Freeform: Shape 39">
                <a:extLst>
                  <a:ext uri="{FF2B5EF4-FFF2-40B4-BE49-F238E27FC236}">
                    <a16:creationId xmlns:a16="http://schemas.microsoft.com/office/drawing/2014/main" id="{62B71A50-A992-4378-B3CD-9BDDA31B94B7}"/>
                  </a:ext>
                </a:extLst>
              </p:cNvPr>
              <p:cNvSpPr/>
              <p:nvPr/>
            </p:nvSpPr>
            <p:spPr>
              <a:xfrm>
                <a:off x="8302187" y="2758102"/>
                <a:ext cx="32270" cy="59531"/>
              </a:xfrm>
              <a:custGeom>
                <a:avLst/>
                <a:gdLst>
                  <a:gd name="connsiteX0" fmla="*/ 0 w 32270"/>
                  <a:gd name="connsiteY0" fmla="*/ 59230 h 59531"/>
                  <a:gd name="connsiteX1" fmla="*/ 32221 w 32270"/>
                  <a:gd name="connsiteY1" fmla="*/ 33642 h 59531"/>
                  <a:gd name="connsiteX2" fmla="*/ 3791 w 32270"/>
                  <a:gd name="connsiteY2" fmla="*/ 0 h 59531"/>
                </a:gdLst>
                <a:ahLst/>
                <a:cxnLst>
                  <a:cxn ang="0">
                    <a:pos x="connsiteX0" y="connsiteY0"/>
                  </a:cxn>
                  <a:cxn ang="0">
                    <a:pos x="connsiteX1" y="connsiteY1"/>
                  </a:cxn>
                  <a:cxn ang="0">
                    <a:pos x="connsiteX2" y="connsiteY2"/>
                  </a:cxn>
                </a:cxnLst>
                <a:rect l="l" t="t" r="r" b="b"/>
                <a:pathLst>
                  <a:path w="32270" h="59531">
                    <a:moveTo>
                      <a:pt x="0" y="59230"/>
                    </a:moveTo>
                    <a:cubicBezTo>
                      <a:pt x="16584" y="61599"/>
                      <a:pt x="31273" y="49753"/>
                      <a:pt x="32221" y="33642"/>
                    </a:cubicBezTo>
                    <a:cubicBezTo>
                      <a:pt x="33169" y="17058"/>
                      <a:pt x="20375" y="2369"/>
                      <a:pt x="3791" y="0"/>
                    </a:cubicBezTo>
                  </a:path>
                </a:pathLst>
              </a:custGeom>
              <a:noFill/>
              <a:ln w="13696" cap="flat">
                <a:solidFill>
                  <a:srgbClr val="102333"/>
                </a:solidFill>
                <a:prstDash val="solid"/>
                <a:miter/>
              </a:ln>
            </p:spPr>
            <p:txBody>
              <a:bodyPr rtlCol="0" anchor="ctr"/>
              <a:lstStyle/>
              <a:p>
                <a:endParaRPr lang="fr-FR" dirty="0"/>
              </a:p>
            </p:txBody>
          </p:sp>
          <p:sp>
            <p:nvSpPr>
              <p:cNvPr id="41" name="Freeform: Shape 40">
                <a:extLst>
                  <a:ext uri="{FF2B5EF4-FFF2-40B4-BE49-F238E27FC236}">
                    <a16:creationId xmlns:a16="http://schemas.microsoft.com/office/drawing/2014/main" id="{86DFACE8-1DFB-4330-9882-98E414226EFD}"/>
                  </a:ext>
                </a:extLst>
              </p:cNvPr>
              <p:cNvSpPr/>
              <p:nvPr/>
            </p:nvSpPr>
            <p:spPr>
              <a:xfrm>
                <a:off x="8224004" y="2925366"/>
                <a:ext cx="134095" cy="26491"/>
              </a:xfrm>
              <a:custGeom>
                <a:avLst/>
                <a:gdLst>
                  <a:gd name="connsiteX0" fmla="*/ 0 w 134095"/>
                  <a:gd name="connsiteY0" fmla="*/ 0 h 26491"/>
                  <a:gd name="connsiteX1" fmla="*/ 52596 w 134095"/>
                  <a:gd name="connsiteY1" fmla="*/ 21323 h 26491"/>
                  <a:gd name="connsiteX2" fmla="*/ 83395 w 134095"/>
                  <a:gd name="connsiteY2" fmla="*/ 25587 h 26491"/>
                  <a:gd name="connsiteX3" fmla="*/ 134096 w 134095"/>
                  <a:gd name="connsiteY3" fmla="*/ 19427 h 26491"/>
                </a:gdLst>
                <a:ahLst/>
                <a:cxnLst>
                  <a:cxn ang="0">
                    <a:pos x="connsiteX0" y="connsiteY0"/>
                  </a:cxn>
                  <a:cxn ang="0">
                    <a:pos x="connsiteX1" y="connsiteY1"/>
                  </a:cxn>
                  <a:cxn ang="0">
                    <a:pos x="connsiteX2" y="connsiteY2"/>
                  </a:cxn>
                  <a:cxn ang="0">
                    <a:pos x="connsiteX3" y="connsiteY3"/>
                  </a:cxn>
                </a:cxnLst>
                <a:rect l="l" t="t" r="r" b="b"/>
                <a:pathLst>
                  <a:path w="134095" h="26491">
                    <a:moveTo>
                      <a:pt x="0" y="0"/>
                    </a:moveTo>
                    <a:cubicBezTo>
                      <a:pt x="14215" y="10898"/>
                      <a:pt x="32221" y="18953"/>
                      <a:pt x="52596" y="21323"/>
                    </a:cubicBezTo>
                    <a:lnTo>
                      <a:pt x="83395" y="25587"/>
                    </a:lnTo>
                    <a:cubicBezTo>
                      <a:pt x="101875" y="27956"/>
                      <a:pt x="119407" y="25587"/>
                      <a:pt x="134096" y="19427"/>
                    </a:cubicBezTo>
                  </a:path>
                </a:pathLst>
              </a:custGeom>
              <a:noFill/>
              <a:ln w="5567" cap="flat">
                <a:solidFill>
                  <a:srgbClr val="102333"/>
                </a:solidFill>
                <a:prstDash val="solid"/>
                <a:miter/>
              </a:ln>
            </p:spPr>
            <p:txBody>
              <a:bodyPr rtlCol="0" anchor="ctr"/>
              <a:lstStyle/>
              <a:p>
                <a:endParaRPr lang="fr-FR" dirty="0"/>
              </a:p>
            </p:txBody>
          </p:sp>
          <p:sp>
            <p:nvSpPr>
              <p:cNvPr id="42" name="Freeform: Shape 41">
                <a:extLst>
                  <a:ext uri="{FF2B5EF4-FFF2-40B4-BE49-F238E27FC236}">
                    <a16:creationId xmlns:a16="http://schemas.microsoft.com/office/drawing/2014/main" id="{BB37E13E-25DE-47E9-A6BA-19EB42776E8F}"/>
                  </a:ext>
                </a:extLst>
              </p:cNvPr>
              <p:cNvSpPr/>
              <p:nvPr/>
            </p:nvSpPr>
            <p:spPr>
              <a:xfrm>
                <a:off x="8273234" y="2757799"/>
                <a:ext cx="32270" cy="59531"/>
              </a:xfrm>
              <a:custGeom>
                <a:avLst/>
                <a:gdLst>
                  <a:gd name="connsiteX0" fmla="*/ 32270 w 32270"/>
                  <a:gd name="connsiteY0" fmla="*/ 302 h 59531"/>
                  <a:gd name="connsiteX1" fmla="*/ 49 w 32270"/>
                  <a:gd name="connsiteY1" fmla="*/ 25889 h 59531"/>
                  <a:gd name="connsiteX2" fmla="*/ 28480 w 32270"/>
                  <a:gd name="connsiteY2" fmla="*/ 59532 h 59531"/>
                </a:gdLst>
                <a:ahLst/>
                <a:cxnLst>
                  <a:cxn ang="0">
                    <a:pos x="connsiteX0" y="connsiteY0"/>
                  </a:cxn>
                  <a:cxn ang="0">
                    <a:pos x="connsiteX1" y="connsiteY1"/>
                  </a:cxn>
                  <a:cxn ang="0">
                    <a:pos x="connsiteX2" y="connsiteY2"/>
                  </a:cxn>
                </a:cxnLst>
                <a:rect l="l" t="t" r="r" b="b"/>
                <a:pathLst>
                  <a:path w="32270" h="59531">
                    <a:moveTo>
                      <a:pt x="32270" y="302"/>
                    </a:moveTo>
                    <a:cubicBezTo>
                      <a:pt x="15686" y="-2067"/>
                      <a:pt x="997" y="9779"/>
                      <a:pt x="49" y="25889"/>
                    </a:cubicBezTo>
                    <a:cubicBezTo>
                      <a:pt x="-898" y="42474"/>
                      <a:pt x="11895" y="57163"/>
                      <a:pt x="28480" y="59532"/>
                    </a:cubicBezTo>
                  </a:path>
                </a:pathLst>
              </a:custGeom>
              <a:noFill/>
              <a:ln w="13696" cap="flat">
                <a:solidFill>
                  <a:srgbClr val="102333"/>
                </a:solidFill>
                <a:prstDash val="solid"/>
                <a:miter/>
              </a:ln>
            </p:spPr>
            <p:txBody>
              <a:bodyPr rtlCol="0" anchor="ctr"/>
              <a:lstStyle/>
              <a:p>
                <a:endParaRPr lang="fr-FR" dirty="0"/>
              </a:p>
            </p:txBody>
          </p:sp>
          <p:sp>
            <p:nvSpPr>
              <p:cNvPr id="43" name="Freeform: Shape 42">
                <a:extLst>
                  <a:ext uri="{FF2B5EF4-FFF2-40B4-BE49-F238E27FC236}">
                    <a16:creationId xmlns:a16="http://schemas.microsoft.com/office/drawing/2014/main" id="{FB3E0FE9-3529-4EBB-ACC6-E0FCF2F89012}"/>
                  </a:ext>
                </a:extLst>
              </p:cNvPr>
              <p:cNvSpPr/>
              <p:nvPr/>
            </p:nvSpPr>
            <p:spPr>
              <a:xfrm>
                <a:off x="8279739" y="2723985"/>
                <a:ext cx="229231" cy="223095"/>
              </a:xfrm>
              <a:custGeom>
                <a:avLst/>
                <a:gdLst>
                  <a:gd name="connsiteX0" fmla="*/ 2073 w 229231"/>
                  <a:gd name="connsiteY0" fmla="*/ 109930 h 223095"/>
                  <a:gd name="connsiteX1" fmla="*/ 10602 w 229231"/>
                  <a:gd name="connsiteY1" fmla="*/ 150206 h 223095"/>
                  <a:gd name="connsiteX2" fmla="*/ 116742 w 229231"/>
                  <a:gd name="connsiteY2" fmla="*/ 222230 h 223095"/>
                  <a:gd name="connsiteX3" fmla="*/ 147541 w 229231"/>
                  <a:gd name="connsiteY3" fmla="*/ 217965 h 223095"/>
                  <a:gd name="connsiteX4" fmla="*/ 227620 w 229231"/>
                  <a:gd name="connsiteY4" fmla="*/ 107561 h 223095"/>
                  <a:gd name="connsiteX5" fmla="*/ 209140 w 229231"/>
                  <a:gd name="connsiteY5" fmla="*/ 81026 h 223095"/>
                  <a:gd name="connsiteX6" fmla="*/ 103000 w 229231"/>
                  <a:gd name="connsiteY6" fmla="*/ 9003 h 223095"/>
                  <a:gd name="connsiteX7" fmla="*/ 67463 w 229231"/>
                  <a:gd name="connsiteY7" fmla="*/ 0 h 223095"/>
                  <a:gd name="connsiteX8" fmla="*/ 2073 w 229231"/>
                  <a:gd name="connsiteY8" fmla="*/ 109930 h 223095"/>
                  <a:gd name="connsiteX9" fmla="*/ 93050 w 229231"/>
                  <a:gd name="connsiteY9" fmla="*/ 29378 h 223095"/>
                  <a:gd name="connsiteX10" fmla="*/ 101579 w 229231"/>
                  <a:gd name="connsiteY10" fmla="*/ 69654 h 223095"/>
                  <a:gd name="connsiteX11" fmla="*/ 93050 w 229231"/>
                  <a:gd name="connsiteY11" fmla="*/ 29378 h 22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231" h="223095">
                    <a:moveTo>
                      <a:pt x="2073" y="109930"/>
                    </a:moveTo>
                    <a:lnTo>
                      <a:pt x="10602" y="150206"/>
                    </a:lnTo>
                    <a:cubicBezTo>
                      <a:pt x="20553" y="196643"/>
                      <a:pt x="67936" y="228864"/>
                      <a:pt x="116742" y="222230"/>
                    </a:cubicBezTo>
                    <a:lnTo>
                      <a:pt x="147541" y="217965"/>
                    </a:lnTo>
                    <a:cubicBezTo>
                      <a:pt x="196346" y="210858"/>
                      <a:pt x="238044" y="164422"/>
                      <a:pt x="227620" y="107561"/>
                    </a:cubicBezTo>
                    <a:lnTo>
                      <a:pt x="209140" y="81026"/>
                    </a:lnTo>
                    <a:cubicBezTo>
                      <a:pt x="199189" y="34590"/>
                      <a:pt x="151806" y="2369"/>
                      <a:pt x="103000" y="9003"/>
                    </a:cubicBezTo>
                    <a:lnTo>
                      <a:pt x="67463" y="0"/>
                    </a:lnTo>
                    <a:cubicBezTo>
                      <a:pt x="18657" y="7108"/>
                      <a:pt x="-7878" y="63494"/>
                      <a:pt x="2073" y="109930"/>
                    </a:cubicBezTo>
                    <a:close/>
                    <a:moveTo>
                      <a:pt x="93050" y="29378"/>
                    </a:moveTo>
                    <a:cubicBezTo>
                      <a:pt x="125271" y="24640"/>
                      <a:pt x="133800" y="64916"/>
                      <a:pt x="101579" y="69654"/>
                    </a:cubicBezTo>
                    <a:cubicBezTo>
                      <a:pt x="69832" y="73919"/>
                      <a:pt x="61303" y="34116"/>
                      <a:pt x="93050" y="29378"/>
                    </a:cubicBezTo>
                    <a:close/>
                  </a:path>
                </a:pathLst>
              </a:custGeom>
              <a:solidFill>
                <a:srgbClr val="102333"/>
              </a:solidFill>
              <a:ln w="4731" cap="flat">
                <a:noFill/>
                <a:prstDash val="solid"/>
                <a:miter/>
              </a:ln>
            </p:spPr>
            <p:txBody>
              <a:bodyPr rtlCol="0" anchor="ctr"/>
              <a:lstStyle/>
              <a:p>
                <a:endParaRPr lang="fr-FR" dirty="0"/>
              </a:p>
            </p:txBody>
          </p:sp>
          <p:sp>
            <p:nvSpPr>
              <p:cNvPr id="44" name="Freeform: Shape 43">
                <a:extLst>
                  <a:ext uri="{FF2B5EF4-FFF2-40B4-BE49-F238E27FC236}">
                    <a16:creationId xmlns:a16="http://schemas.microsoft.com/office/drawing/2014/main" id="{BED32CE7-A995-4245-A402-847073CA5784}"/>
                  </a:ext>
                </a:extLst>
              </p:cNvPr>
              <p:cNvSpPr/>
              <p:nvPr/>
            </p:nvSpPr>
            <p:spPr>
              <a:xfrm>
                <a:off x="8367103" y="2833442"/>
                <a:ext cx="158261" cy="366750"/>
              </a:xfrm>
              <a:custGeom>
                <a:avLst/>
                <a:gdLst>
                  <a:gd name="connsiteX0" fmla="*/ 74393 w 158261"/>
                  <a:gd name="connsiteY0" fmla="*/ 0 h 366750"/>
                  <a:gd name="connsiteX1" fmla="*/ 117038 w 158261"/>
                  <a:gd name="connsiteY1" fmla="*/ 198064 h 366750"/>
                  <a:gd name="connsiteX2" fmla="*/ 144047 w 158261"/>
                  <a:gd name="connsiteY2" fmla="*/ 193800 h 366750"/>
                  <a:gd name="connsiteX3" fmla="*/ 140730 w 158261"/>
                  <a:gd name="connsiteY3" fmla="*/ 211332 h 366750"/>
                  <a:gd name="connsiteX4" fmla="*/ 124146 w 158261"/>
                  <a:gd name="connsiteY4" fmla="*/ 230285 h 366750"/>
                  <a:gd name="connsiteX5" fmla="*/ 125093 w 158261"/>
                  <a:gd name="connsiteY5" fmla="*/ 234550 h 366750"/>
                  <a:gd name="connsiteX6" fmla="*/ 150680 w 158261"/>
                  <a:gd name="connsiteY6" fmla="*/ 229337 h 366750"/>
                  <a:gd name="connsiteX7" fmla="*/ 148311 w 158261"/>
                  <a:gd name="connsiteY7" fmla="*/ 247817 h 366750"/>
                  <a:gd name="connsiteX8" fmla="*/ 131727 w 158261"/>
                  <a:gd name="connsiteY8" fmla="*/ 266771 h 366750"/>
                  <a:gd name="connsiteX9" fmla="*/ 132675 w 158261"/>
                  <a:gd name="connsiteY9" fmla="*/ 271035 h 366750"/>
                  <a:gd name="connsiteX10" fmla="*/ 158262 w 158261"/>
                  <a:gd name="connsiteY10" fmla="*/ 265823 h 366750"/>
                  <a:gd name="connsiteX11" fmla="*/ 156366 w 158261"/>
                  <a:gd name="connsiteY11" fmla="*/ 284303 h 366750"/>
                  <a:gd name="connsiteX12" fmla="*/ 144520 w 158261"/>
                  <a:gd name="connsiteY12" fmla="*/ 297570 h 366750"/>
                  <a:gd name="connsiteX13" fmla="*/ 142151 w 158261"/>
                  <a:gd name="connsiteY13" fmla="*/ 314628 h 366750"/>
                  <a:gd name="connsiteX14" fmla="*/ 104244 w 158261"/>
                  <a:gd name="connsiteY14" fmla="*/ 366750 h 366750"/>
                  <a:gd name="connsiteX15" fmla="*/ 48331 w 158261"/>
                  <a:gd name="connsiteY15" fmla="*/ 327896 h 366750"/>
                  <a:gd name="connsiteX16" fmla="*/ 0 w 158261"/>
                  <a:gd name="connsiteY16" fmla="*/ 100927 h 366750"/>
                  <a:gd name="connsiteX17" fmla="*/ 5212 w 158261"/>
                  <a:gd name="connsiteY17" fmla="*/ 81026 h 3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8261" h="366750">
                    <a:moveTo>
                      <a:pt x="74393" y="0"/>
                    </a:moveTo>
                    <a:lnTo>
                      <a:pt x="117038" y="198064"/>
                    </a:lnTo>
                    <a:lnTo>
                      <a:pt x="144047" y="193800"/>
                    </a:lnTo>
                    <a:lnTo>
                      <a:pt x="140730" y="211332"/>
                    </a:lnTo>
                    <a:lnTo>
                      <a:pt x="124146" y="230285"/>
                    </a:lnTo>
                    <a:lnTo>
                      <a:pt x="125093" y="234550"/>
                    </a:lnTo>
                    <a:lnTo>
                      <a:pt x="150680" y="229337"/>
                    </a:lnTo>
                    <a:lnTo>
                      <a:pt x="148311" y="247817"/>
                    </a:lnTo>
                    <a:lnTo>
                      <a:pt x="131727" y="266771"/>
                    </a:lnTo>
                    <a:lnTo>
                      <a:pt x="132675" y="271035"/>
                    </a:lnTo>
                    <a:lnTo>
                      <a:pt x="158262" y="265823"/>
                    </a:lnTo>
                    <a:lnTo>
                      <a:pt x="156366" y="284303"/>
                    </a:lnTo>
                    <a:lnTo>
                      <a:pt x="144520" y="297570"/>
                    </a:lnTo>
                    <a:lnTo>
                      <a:pt x="142151" y="314628"/>
                    </a:lnTo>
                    <a:lnTo>
                      <a:pt x="104244" y="366750"/>
                    </a:lnTo>
                    <a:lnTo>
                      <a:pt x="48331" y="327896"/>
                    </a:lnTo>
                    <a:lnTo>
                      <a:pt x="0" y="100927"/>
                    </a:lnTo>
                    <a:lnTo>
                      <a:pt x="5212" y="81026"/>
                    </a:lnTo>
                    <a:close/>
                  </a:path>
                </a:pathLst>
              </a:custGeom>
              <a:solidFill>
                <a:srgbClr val="819DA5"/>
              </a:solidFill>
              <a:ln w="4731" cap="flat">
                <a:noFill/>
                <a:prstDash val="solid"/>
                <a:miter/>
              </a:ln>
            </p:spPr>
            <p:txBody>
              <a:bodyPr rtlCol="0" anchor="ctr"/>
              <a:lstStyle/>
              <a:p>
                <a:endParaRPr lang="fr-FR" dirty="0"/>
              </a:p>
            </p:txBody>
          </p:sp>
          <p:sp>
            <p:nvSpPr>
              <p:cNvPr id="45" name="Freeform: Shape 44">
                <a:extLst>
                  <a:ext uri="{FF2B5EF4-FFF2-40B4-BE49-F238E27FC236}">
                    <a16:creationId xmlns:a16="http://schemas.microsoft.com/office/drawing/2014/main" id="{D2EA56AD-5950-49F0-AA0D-9FDF7BFC6E6C}"/>
                  </a:ext>
                </a:extLst>
              </p:cNvPr>
              <p:cNvSpPr/>
              <p:nvPr/>
            </p:nvSpPr>
            <p:spPr>
              <a:xfrm>
                <a:off x="8350992" y="2815436"/>
                <a:ext cx="175320" cy="366750"/>
              </a:xfrm>
              <a:custGeom>
                <a:avLst/>
                <a:gdLst>
                  <a:gd name="connsiteX0" fmla="*/ 158262 w 175320"/>
                  <a:gd name="connsiteY0" fmla="*/ 303256 h 366750"/>
                  <a:gd name="connsiteX1" fmla="*/ 161105 w 175320"/>
                  <a:gd name="connsiteY1" fmla="*/ 314628 h 366750"/>
                  <a:gd name="connsiteX2" fmla="*/ 122724 w 175320"/>
                  <a:gd name="connsiteY2" fmla="*/ 366750 h 366750"/>
                  <a:gd name="connsiteX3" fmla="*/ 67285 w 175320"/>
                  <a:gd name="connsiteY3" fmla="*/ 327895 h 366750"/>
                  <a:gd name="connsiteX4" fmla="*/ 43119 w 175320"/>
                  <a:gd name="connsiteY4" fmla="*/ 215596 h 366750"/>
                  <a:gd name="connsiteX5" fmla="*/ 37433 w 175320"/>
                  <a:gd name="connsiteY5" fmla="*/ 188113 h 366750"/>
                  <a:gd name="connsiteX6" fmla="*/ 0 w 175320"/>
                  <a:gd name="connsiteY6" fmla="*/ 13267 h 366750"/>
                  <a:gd name="connsiteX7" fmla="*/ 93346 w 175320"/>
                  <a:gd name="connsiteY7" fmla="*/ 0 h 366750"/>
                  <a:gd name="connsiteX8" fmla="*/ 127936 w 175320"/>
                  <a:gd name="connsiteY8" fmla="*/ 160631 h 366750"/>
                  <a:gd name="connsiteX9" fmla="*/ 133622 w 175320"/>
                  <a:gd name="connsiteY9" fmla="*/ 188587 h 366750"/>
                  <a:gd name="connsiteX10" fmla="*/ 135991 w 175320"/>
                  <a:gd name="connsiteY10" fmla="*/ 198538 h 366750"/>
                  <a:gd name="connsiteX11" fmla="*/ 159209 w 175320"/>
                  <a:gd name="connsiteY11" fmla="*/ 211331 h 366750"/>
                  <a:gd name="connsiteX12" fmla="*/ 142625 w 175320"/>
                  <a:gd name="connsiteY12" fmla="*/ 230285 h 366750"/>
                  <a:gd name="connsiteX13" fmla="*/ 143573 w 175320"/>
                  <a:gd name="connsiteY13" fmla="*/ 235023 h 366750"/>
                  <a:gd name="connsiteX14" fmla="*/ 167265 w 175320"/>
                  <a:gd name="connsiteY14" fmla="*/ 247817 h 366750"/>
                  <a:gd name="connsiteX15" fmla="*/ 150680 w 175320"/>
                  <a:gd name="connsiteY15" fmla="*/ 266770 h 366750"/>
                  <a:gd name="connsiteX16" fmla="*/ 151628 w 175320"/>
                  <a:gd name="connsiteY16" fmla="*/ 271509 h 366750"/>
                  <a:gd name="connsiteX17" fmla="*/ 175320 w 175320"/>
                  <a:gd name="connsiteY17" fmla="*/ 284303 h 3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5320" h="366750">
                    <a:moveTo>
                      <a:pt x="158262" y="303256"/>
                    </a:moveTo>
                    <a:lnTo>
                      <a:pt x="161105" y="314628"/>
                    </a:lnTo>
                    <a:lnTo>
                      <a:pt x="122724" y="366750"/>
                    </a:lnTo>
                    <a:lnTo>
                      <a:pt x="67285" y="327895"/>
                    </a:lnTo>
                    <a:lnTo>
                      <a:pt x="43119" y="215596"/>
                    </a:lnTo>
                    <a:lnTo>
                      <a:pt x="37433" y="188113"/>
                    </a:lnTo>
                    <a:lnTo>
                      <a:pt x="0" y="13267"/>
                    </a:lnTo>
                    <a:lnTo>
                      <a:pt x="93346" y="0"/>
                    </a:lnTo>
                    <a:lnTo>
                      <a:pt x="127936" y="160631"/>
                    </a:lnTo>
                    <a:lnTo>
                      <a:pt x="133622" y="188587"/>
                    </a:lnTo>
                    <a:lnTo>
                      <a:pt x="135991" y="198538"/>
                    </a:lnTo>
                    <a:lnTo>
                      <a:pt x="159209" y="211331"/>
                    </a:lnTo>
                    <a:lnTo>
                      <a:pt x="142625" y="230285"/>
                    </a:lnTo>
                    <a:lnTo>
                      <a:pt x="143573" y="235023"/>
                    </a:lnTo>
                    <a:lnTo>
                      <a:pt x="167265" y="247817"/>
                    </a:lnTo>
                    <a:lnTo>
                      <a:pt x="150680" y="266770"/>
                    </a:lnTo>
                    <a:lnTo>
                      <a:pt x="151628" y="271509"/>
                    </a:lnTo>
                    <a:lnTo>
                      <a:pt x="175320" y="284303"/>
                    </a:lnTo>
                    <a:close/>
                  </a:path>
                </a:pathLst>
              </a:custGeom>
              <a:solidFill>
                <a:srgbClr val="C8D6D6"/>
              </a:solidFill>
              <a:ln w="4731" cap="flat">
                <a:noFill/>
                <a:prstDash val="solid"/>
                <a:miter/>
              </a:ln>
            </p:spPr>
            <p:txBody>
              <a:bodyPr rtlCol="0" anchor="ctr"/>
              <a:lstStyle/>
              <a:p>
                <a:endParaRPr lang="fr-FR" dirty="0"/>
              </a:p>
            </p:txBody>
          </p:sp>
          <p:sp>
            <p:nvSpPr>
              <p:cNvPr id="46" name="Freeform: Shape 45">
                <a:extLst>
                  <a:ext uri="{FF2B5EF4-FFF2-40B4-BE49-F238E27FC236}">
                    <a16:creationId xmlns:a16="http://schemas.microsoft.com/office/drawing/2014/main" id="{3620CFA9-81A3-436E-9D37-CDA0BCCFC896}"/>
                  </a:ext>
                </a:extLst>
              </p:cNvPr>
              <p:cNvSpPr/>
              <p:nvPr/>
            </p:nvSpPr>
            <p:spPr>
              <a:xfrm>
                <a:off x="8387952" y="2976067"/>
                <a:ext cx="96662" cy="55438"/>
              </a:xfrm>
              <a:custGeom>
                <a:avLst/>
                <a:gdLst>
                  <a:gd name="connsiteX0" fmla="*/ 96663 w 96662"/>
                  <a:gd name="connsiteY0" fmla="*/ 27956 h 55438"/>
                  <a:gd name="connsiteX1" fmla="*/ 6160 w 96662"/>
                  <a:gd name="connsiteY1" fmla="*/ 55439 h 55438"/>
                  <a:gd name="connsiteX2" fmla="*/ 0 w 96662"/>
                  <a:gd name="connsiteY2" fmla="*/ 27483 h 55438"/>
                  <a:gd name="connsiteX3" fmla="*/ 90503 w 96662"/>
                  <a:gd name="connsiteY3" fmla="*/ 0 h 55438"/>
                  <a:gd name="connsiteX4" fmla="*/ 96663 w 96662"/>
                  <a:gd name="connsiteY4" fmla="*/ 27956 h 5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62" h="55438">
                    <a:moveTo>
                      <a:pt x="96663" y="27956"/>
                    </a:moveTo>
                    <a:cubicBezTo>
                      <a:pt x="66337" y="37433"/>
                      <a:pt x="36485" y="46436"/>
                      <a:pt x="6160" y="55439"/>
                    </a:cubicBezTo>
                    <a:lnTo>
                      <a:pt x="0" y="27483"/>
                    </a:lnTo>
                    <a:cubicBezTo>
                      <a:pt x="30326" y="18480"/>
                      <a:pt x="60651" y="9477"/>
                      <a:pt x="90503" y="0"/>
                    </a:cubicBezTo>
                    <a:lnTo>
                      <a:pt x="96663" y="27956"/>
                    </a:lnTo>
                    <a:close/>
                  </a:path>
                </a:pathLst>
              </a:custGeom>
              <a:solidFill>
                <a:srgbClr val="D4E8E7"/>
              </a:solidFill>
              <a:ln w="4731" cap="flat">
                <a:noFill/>
                <a:prstDash val="solid"/>
                <a:miter/>
              </a:ln>
            </p:spPr>
            <p:txBody>
              <a:bodyPr rtlCol="0" anchor="ctr"/>
              <a:lstStyle/>
              <a:p>
                <a:endParaRPr lang="fr-FR" dirty="0"/>
              </a:p>
            </p:txBody>
          </p:sp>
          <p:sp>
            <p:nvSpPr>
              <p:cNvPr id="47" name="Freeform: Shape 46">
                <a:extLst>
                  <a:ext uri="{FF2B5EF4-FFF2-40B4-BE49-F238E27FC236}">
                    <a16:creationId xmlns:a16="http://schemas.microsoft.com/office/drawing/2014/main" id="{F5206C32-34D9-43FC-95E7-A18D909CBA61}"/>
                  </a:ext>
                </a:extLst>
              </p:cNvPr>
              <p:cNvSpPr/>
              <p:nvPr/>
            </p:nvSpPr>
            <p:spPr>
              <a:xfrm>
                <a:off x="8373263" y="2831073"/>
                <a:ext cx="88607" cy="324578"/>
              </a:xfrm>
              <a:custGeom>
                <a:avLst/>
                <a:gdLst>
                  <a:gd name="connsiteX0" fmla="*/ 88608 w 88607"/>
                  <a:gd name="connsiteY0" fmla="*/ 324579 h 324578"/>
                  <a:gd name="connsiteX1" fmla="*/ 63494 w 88607"/>
                  <a:gd name="connsiteY1" fmla="*/ 299465 h 324578"/>
                  <a:gd name="connsiteX2" fmla="*/ 0 w 88607"/>
                  <a:gd name="connsiteY2" fmla="*/ 2843 h 324578"/>
                  <a:gd name="connsiteX3" fmla="*/ 18954 w 88607"/>
                  <a:gd name="connsiteY3" fmla="*/ 0 h 324578"/>
                </a:gdLst>
                <a:ahLst/>
                <a:cxnLst>
                  <a:cxn ang="0">
                    <a:pos x="connsiteX0" y="connsiteY0"/>
                  </a:cxn>
                  <a:cxn ang="0">
                    <a:pos x="connsiteX1" y="connsiteY1"/>
                  </a:cxn>
                  <a:cxn ang="0">
                    <a:pos x="connsiteX2" y="connsiteY2"/>
                  </a:cxn>
                  <a:cxn ang="0">
                    <a:pos x="connsiteX3" y="connsiteY3"/>
                  </a:cxn>
                </a:cxnLst>
                <a:rect l="l" t="t" r="r" b="b"/>
                <a:pathLst>
                  <a:path w="88607" h="324578">
                    <a:moveTo>
                      <a:pt x="88608" y="324579"/>
                    </a:moveTo>
                    <a:lnTo>
                      <a:pt x="63494" y="299465"/>
                    </a:lnTo>
                    <a:lnTo>
                      <a:pt x="0" y="2843"/>
                    </a:lnTo>
                    <a:lnTo>
                      <a:pt x="18954" y="0"/>
                    </a:lnTo>
                    <a:close/>
                  </a:path>
                </a:pathLst>
              </a:custGeom>
              <a:solidFill>
                <a:srgbClr val="819DA5"/>
              </a:solidFill>
              <a:ln w="4731" cap="flat">
                <a:noFill/>
                <a:prstDash val="solid"/>
                <a:miter/>
              </a:ln>
            </p:spPr>
            <p:txBody>
              <a:bodyPr rtlCol="0" anchor="ctr"/>
              <a:lstStyle/>
              <a:p>
                <a:endParaRPr lang="fr-FR" dirty="0"/>
              </a:p>
            </p:txBody>
          </p:sp>
          <p:sp>
            <p:nvSpPr>
              <p:cNvPr id="48" name="Freeform: Shape 47">
                <a:extLst>
                  <a:ext uri="{FF2B5EF4-FFF2-40B4-BE49-F238E27FC236}">
                    <a16:creationId xmlns:a16="http://schemas.microsoft.com/office/drawing/2014/main" id="{FFB7BFC2-39A3-4A2D-8EDD-F5767413B0F6}"/>
                  </a:ext>
                </a:extLst>
              </p:cNvPr>
              <p:cNvSpPr/>
              <p:nvPr/>
            </p:nvSpPr>
            <p:spPr>
              <a:xfrm>
                <a:off x="8288861" y="2707483"/>
                <a:ext cx="219395" cy="215411"/>
              </a:xfrm>
              <a:custGeom>
                <a:avLst/>
                <a:gdLst>
                  <a:gd name="connsiteX0" fmla="*/ 217550 w 219395"/>
                  <a:gd name="connsiteY0" fmla="*/ 113165 h 215411"/>
                  <a:gd name="connsiteX1" fmla="*/ 209021 w 219395"/>
                  <a:gd name="connsiteY1" fmla="*/ 72889 h 215411"/>
                  <a:gd name="connsiteX2" fmla="*/ 102881 w 219395"/>
                  <a:gd name="connsiteY2" fmla="*/ 865 h 215411"/>
                  <a:gd name="connsiteX3" fmla="*/ 72082 w 219395"/>
                  <a:gd name="connsiteY3" fmla="*/ 5130 h 215411"/>
                  <a:gd name="connsiteX4" fmla="*/ 1006 w 219395"/>
                  <a:gd name="connsiteY4" fmla="*/ 97528 h 215411"/>
                  <a:gd name="connsiteX5" fmla="*/ 1954 w 219395"/>
                  <a:gd name="connsiteY5" fmla="*/ 102267 h 215411"/>
                  <a:gd name="connsiteX6" fmla="*/ 10483 w 219395"/>
                  <a:gd name="connsiteY6" fmla="*/ 142543 h 215411"/>
                  <a:gd name="connsiteX7" fmla="*/ 47916 w 219395"/>
                  <a:gd name="connsiteY7" fmla="*/ 197982 h 215411"/>
                  <a:gd name="connsiteX8" fmla="*/ 116622 w 219395"/>
                  <a:gd name="connsiteY8" fmla="*/ 214566 h 215411"/>
                  <a:gd name="connsiteX9" fmla="*/ 147422 w 219395"/>
                  <a:gd name="connsiteY9" fmla="*/ 210302 h 215411"/>
                  <a:gd name="connsiteX10" fmla="*/ 217550 w 219395"/>
                  <a:gd name="connsiteY10" fmla="*/ 113165 h 215411"/>
                  <a:gd name="connsiteX11" fmla="*/ 111884 w 219395"/>
                  <a:gd name="connsiteY11" fmla="*/ 74310 h 215411"/>
                  <a:gd name="connsiteX12" fmla="*/ 89140 w 219395"/>
                  <a:gd name="connsiteY12" fmla="*/ 31665 h 215411"/>
                  <a:gd name="connsiteX13" fmla="*/ 111884 w 219395"/>
                  <a:gd name="connsiteY13" fmla="*/ 74310 h 21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9395" h="215411">
                    <a:moveTo>
                      <a:pt x="217550" y="113165"/>
                    </a:moveTo>
                    <a:lnTo>
                      <a:pt x="209021" y="72889"/>
                    </a:lnTo>
                    <a:cubicBezTo>
                      <a:pt x="199070" y="26453"/>
                      <a:pt x="151686" y="-5768"/>
                      <a:pt x="102881" y="865"/>
                    </a:cubicBezTo>
                    <a:lnTo>
                      <a:pt x="72082" y="5130"/>
                    </a:lnTo>
                    <a:cubicBezTo>
                      <a:pt x="25172" y="11764"/>
                      <a:pt x="-6102" y="52514"/>
                      <a:pt x="1006" y="97528"/>
                    </a:cubicBezTo>
                    <a:cubicBezTo>
                      <a:pt x="1006" y="98950"/>
                      <a:pt x="1480" y="100845"/>
                      <a:pt x="1954" y="102267"/>
                    </a:cubicBezTo>
                    <a:lnTo>
                      <a:pt x="10483" y="142543"/>
                    </a:lnTo>
                    <a:cubicBezTo>
                      <a:pt x="15221" y="165287"/>
                      <a:pt x="29436" y="184714"/>
                      <a:pt x="47916" y="197982"/>
                    </a:cubicBezTo>
                    <a:cubicBezTo>
                      <a:pt x="67343" y="211249"/>
                      <a:pt x="91983" y="217883"/>
                      <a:pt x="116622" y="214566"/>
                    </a:cubicBezTo>
                    <a:lnTo>
                      <a:pt x="147422" y="210302"/>
                    </a:lnTo>
                    <a:cubicBezTo>
                      <a:pt x="196227" y="202720"/>
                      <a:pt x="227500" y="159601"/>
                      <a:pt x="217550" y="113165"/>
                    </a:cubicBezTo>
                    <a:close/>
                    <a:moveTo>
                      <a:pt x="111884" y="74310"/>
                    </a:moveTo>
                    <a:cubicBezTo>
                      <a:pt x="82506" y="87578"/>
                      <a:pt x="59762" y="44932"/>
                      <a:pt x="89140" y="31665"/>
                    </a:cubicBezTo>
                    <a:cubicBezTo>
                      <a:pt x="118518" y="18397"/>
                      <a:pt x="141262" y="61043"/>
                      <a:pt x="111884" y="74310"/>
                    </a:cubicBezTo>
                    <a:close/>
                  </a:path>
                </a:pathLst>
              </a:custGeom>
              <a:solidFill>
                <a:srgbClr val="2B4454"/>
              </a:solidFill>
              <a:ln w="4731" cap="flat">
                <a:noFill/>
                <a:prstDash val="solid"/>
                <a:miter/>
              </a:ln>
            </p:spPr>
            <p:txBody>
              <a:bodyPr rtlCol="0" anchor="ctr"/>
              <a:lstStyle/>
              <a:p>
                <a:endParaRPr lang="fr-FR" dirty="0"/>
              </a:p>
            </p:txBody>
          </p:sp>
          <p:sp>
            <p:nvSpPr>
              <p:cNvPr id="49" name="Freeform: Shape 48">
                <a:extLst>
                  <a:ext uri="{FF2B5EF4-FFF2-40B4-BE49-F238E27FC236}">
                    <a16:creationId xmlns:a16="http://schemas.microsoft.com/office/drawing/2014/main" id="{E9C32813-B27F-48C5-9B73-28508D0A5A2A}"/>
                  </a:ext>
                </a:extLst>
              </p:cNvPr>
              <p:cNvSpPr/>
              <p:nvPr/>
            </p:nvSpPr>
            <p:spPr>
              <a:xfrm>
                <a:off x="8383687" y="2732191"/>
                <a:ext cx="37080" cy="58131"/>
              </a:xfrm>
              <a:custGeom>
                <a:avLst/>
                <a:gdLst>
                  <a:gd name="connsiteX0" fmla="*/ 12320 w 37080"/>
                  <a:gd name="connsiteY0" fmla="*/ 58131 h 58131"/>
                  <a:gd name="connsiteX1" fmla="*/ 36486 w 37080"/>
                  <a:gd name="connsiteY1" fmla="*/ 24963 h 58131"/>
                  <a:gd name="connsiteX2" fmla="*/ 0 w 37080"/>
                  <a:gd name="connsiteY2" fmla="*/ 323 h 58131"/>
                </a:gdLst>
                <a:ahLst/>
                <a:cxnLst>
                  <a:cxn ang="0">
                    <a:pos x="connsiteX0" y="connsiteY0"/>
                  </a:cxn>
                  <a:cxn ang="0">
                    <a:pos x="connsiteX1" y="connsiteY1"/>
                  </a:cxn>
                  <a:cxn ang="0">
                    <a:pos x="connsiteX2" y="connsiteY2"/>
                  </a:cxn>
                </a:cxnLst>
                <a:rect l="l" t="t" r="r" b="b"/>
                <a:pathLst>
                  <a:path w="37080" h="58131">
                    <a:moveTo>
                      <a:pt x="12320" y="58131"/>
                    </a:moveTo>
                    <a:cubicBezTo>
                      <a:pt x="28904" y="55762"/>
                      <a:pt x="39802" y="40599"/>
                      <a:pt x="36486" y="24963"/>
                    </a:cubicBezTo>
                    <a:cubicBezTo>
                      <a:pt x="33169" y="8852"/>
                      <a:pt x="16584" y="-2046"/>
                      <a:pt x="0" y="323"/>
                    </a:cubicBezTo>
                  </a:path>
                </a:pathLst>
              </a:custGeom>
              <a:noFill/>
              <a:ln w="13696" cap="flat">
                <a:solidFill>
                  <a:srgbClr val="102333"/>
                </a:solidFill>
                <a:prstDash val="solid"/>
                <a:miter/>
              </a:ln>
            </p:spPr>
            <p:txBody>
              <a:bodyPr rtlCol="0" anchor="ctr"/>
              <a:lstStyle/>
              <a:p>
                <a:endParaRPr lang="fr-FR" dirty="0"/>
              </a:p>
            </p:txBody>
          </p:sp>
          <p:sp>
            <p:nvSpPr>
              <p:cNvPr id="50" name="Freeform: Shape 49">
                <a:extLst>
                  <a:ext uri="{FF2B5EF4-FFF2-40B4-BE49-F238E27FC236}">
                    <a16:creationId xmlns:a16="http://schemas.microsoft.com/office/drawing/2014/main" id="{BD5E2F94-6F82-46F2-A0DB-089BB78C582E}"/>
                  </a:ext>
                </a:extLst>
              </p:cNvPr>
              <p:cNvSpPr/>
              <p:nvPr/>
            </p:nvSpPr>
            <p:spPr>
              <a:xfrm>
                <a:off x="8349571" y="2897884"/>
                <a:ext cx="134569" cy="24789"/>
              </a:xfrm>
              <a:custGeom>
                <a:avLst/>
                <a:gdLst>
                  <a:gd name="connsiteX0" fmla="*/ 0 w 134569"/>
                  <a:gd name="connsiteY0" fmla="*/ 17058 h 24789"/>
                  <a:gd name="connsiteX1" fmla="*/ 56387 w 134569"/>
                  <a:gd name="connsiteY1" fmla="*/ 23692 h 24789"/>
                  <a:gd name="connsiteX2" fmla="*/ 87186 w 134569"/>
                  <a:gd name="connsiteY2" fmla="*/ 19427 h 24789"/>
                  <a:gd name="connsiteX3" fmla="*/ 134570 w 134569"/>
                  <a:gd name="connsiteY3" fmla="*/ 0 h 24789"/>
                </a:gdLst>
                <a:ahLst/>
                <a:cxnLst>
                  <a:cxn ang="0">
                    <a:pos x="connsiteX0" y="connsiteY0"/>
                  </a:cxn>
                  <a:cxn ang="0">
                    <a:pos x="connsiteX1" y="connsiteY1"/>
                  </a:cxn>
                  <a:cxn ang="0">
                    <a:pos x="connsiteX2" y="connsiteY2"/>
                  </a:cxn>
                  <a:cxn ang="0">
                    <a:pos x="connsiteX3" y="connsiteY3"/>
                  </a:cxn>
                </a:cxnLst>
                <a:rect l="l" t="t" r="r" b="b"/>
                <a:pathLst>
                  <a:path w="134569" h="24789">
                    <a:moveTo>
                      <a:pt x="0" y="17058"/>
                    </a:moveTo>
                    <a:cubicBezTo>
                      <a:pt x="16584" y="23692"/>
                      <a:pt x="36012" y="26535"/>
                      <a:pt x="56387" y="23692"/>
                    </a:cubicBezTo>
                    <a:lnTo>
                      <a:pt x="87186" y="19427"/>
                    </a:lnTo>
                    <a:cubicBezTo>
                      <a:pt x="105666" y="16584"/>
                      <a:pt x="122250" y="9951"/>
                      <a:pt x="134570" y="0"/>
                    </a:cubicBezTo>
                  </a:path>
                </a:pathLst>
              </a:custGeom>
              <a:noFill/>
              <a:ln w="5567" cap="flat">
                <a:solidFill>
                  <a:srgbClr val="102333"/>
                </a:solidFill>
                <a:prstDash val="solid"/>
                <a:miter/>
              </a:ln>
            </p:spPr>
            <p:txBody>
              <a:bodyPr rtlCol="0" anchor="ctr"/>
              <a:lstStyle/>
              <a:p>
                <a:endParaRPr lang="fr-FR" dirty="0"/>
              </a:p>
            </p:txBody>
          </p:sp>
          <p:sp>
            <p:nvSpPr>
              <p:cNvPr id="51" name="Freeform: Shape 50">
                <a:extLst>
                  <a:ext uri="{FF2B5EF4-FFF2-40B4-BE49-F238E27FC236}">
                    <a16:creationId xmlns:a16="http://schemas.microsoft.com/office/drawing/2014/main" id="{52027098-D1E2-4B88-AE38-67F337801E06}"/>
                  </a:ext>
                </a:extLst>
              </p:cNvPr>
              <p:cNvSpPr/>
              <p:nvPr/>
            </p:nvSpPr>
            <p:spPr>
              <a:xfrm>
                <a:off x="8357152" y="2670916"/>
                <a:ext cx="61598" cy="97610"/>
              </a:xfrm>
              <a:custGeom>
                <a:avLst/>
                <a:gdLst>
                  <a:gd name="connsiteX0" fmla="*/ 0 w 61598"/>
                  <a:gd name="connsiteY0" fmla="*/ 97610 h 97610"/>
                  <a:gd name="connsiteX1" fmla="*/ 61599 w 61598"/>
                  <a:gd name="connsiteY1" fmla="*/ 0 h 97610"/>
                </a:gdLst>
                <a:ahLst/>
                <a:cxnLst>
                  <a:cxn ang="0">
                    <a:pos x="connsiteX0" y="connsiteY0"/>
                  </a:cxn>
                  <a:cxn ang="0">
                    <a:pos x="connsiteX1" y="connsiteY1"/>
                  </a:cxn>
                </a:cxnLst>
                <a:rect l="l" t="t" r="r" b="b"/>
                <a:pathLst>
                  <a:path w="61598" h="97610">
                    <a:moveTo>
                      <a:pt x="0" y="97610"/>
                    </a:moveTo>
                    <a:cubicBezTo>
                      <a:pt x="36959" y="87660"/>
                      <a:pt x="61125" y="34116"/>
                      <a:pt x="61599" y="0"/>
                    </a:cubicBezTo>
                  </a:path>
                </a:pathLst>
              </a:custGeom>
              <a:noFill/>
              <a:ln w="14531" cap="flat">
                <a:solidFill>
                  <a:srgbClr val="DFEDED"/>
                </a:solidFill>
                <a:prstDash val="solid"/>
                <a:miter/>
              </a:ln>
            </p:spPr>
            <p:txBody>
              <a:bodyPr rtlCol="0" anchor="ctr"/>
              <a:lstStyle/>
              <a:p>
                <a:endParaRPr lang="fr-FR" dirty="0"/>
              </a:p>
            </p:txBody>
          </p:sp>
          <p:sp>
            <p:nvSpPr>
              <p:cNvPr id="52" name="Freeform: Shape 51">
                <a:extLst>
                  <a:ext uri="{FF2B5EF4-FFF2-40B4-BE49-F238E27FC236}">
                    <a16:creationId xmlns:a16="http://schemas.microsoft.com/office/drawing/2014/main" id="{AF15256D-8D2B-472E-B7B5-7860DE6F64D5}"/>
                  </a:ext>
                </a:extLst>
              </p:cNvPr>
              <p:cNvSpPr/>
              <p:nvPr/>
            </p:nvSpPr>
            <p:spPr>
              <a:xfrm>
                <a:off x="8358927" y="2732041"/>
                <a:ext cx="37080" cy="58131"/>
              </a:xfrm>
              <a:custGeom>
                <a:avLst/>
                <a:gdLst>
                  <a:gd name="connsiteX0" fmla="*/ 24760 w 37080"/>
                  <a:gd name="connsiteY0" fmla="*/ 0 h 58131"/>
                  <a:gd name="connsiteX1" fmla="*/ 595 w 37080"/>
                  <a:gd name="connsiteY1" fmla="*/ 33169 h 58131"/>
                  <a:gd name="connsiteX2" fmla="*/ 37080 w 37080"/>
                  <a:gd name="connsiteY2" fmla="*/ 57808 h 58131"/>
                </a:gdLst>
                <a:ahLst/>
                <a:cxnLst>
                  <a:cxn ang="0">
                    <a:pos x="connsiteX0" y="connsiteY0"/>
                  </a:cxn>
                  <a:cxn ang="0">
                    <a:pos x="connsiteX1" y="connsiteY1"/>
                  </a:cxn>
                  <a:cxn ang="0">
                    <a:pos x="connsiteX2" y="connsiteY2"/>
                  </a:cxn>
                </a:cxnLst>
                <a:rect l="l" t="t" r="r" b="b"/>
                <a:pathLst>
                  <a:path w="37080" h="58131">
                    <a:moveTo>
                      <a:pt x="24760" y="0"/>
                    </a:moveTo>
                    <a:cubicBezTo>
                      <a:pt x="8176" y="2369"/>
                      <a:pt x="-2722" y="17532"/>
                      <a:pt x="595" y="33169"/>
                    </a:cubicBezTo>
                    <a:cubicBezTo>
                      <a:pt x="3912" y="49279"/>
                      <a:pt x="20496" y="60177"/>
                      <a:pt x="37080" y="57808"/>
                    </a:cubicBezTo>
                  </a:path>
                </a:pathLst>
              </a:custGeom>
              <a:noFill/>
              <a:ln w="13696" cap="flat">
                <a:solidFill>
                  <a:srgbClr val="102333"/>
                </a:solidFill>
                <a:prstDash val="solid"/>
                <a:miter/>
              </a:ln>
            </p:spPr>
            <p:txBody>
              <a:bodyPr rtlCol="0" anchor="ctr"/>
              <a:lstStyle/>
              <a:p>
                <a:endParaRPr lang="fr-FR" dirty="0"/>
              </a:p>
            </p:txBody>
          </p:sp>
        </p:grpSp>
        <p:sp>
          <p:nvSpPr>
            <p:cNvPr id="53" name="Freeform: Shape 52">
              <a:extLst>
                <a:ext uri="{FF2B5EF4-FFF2-40B4-BE49-F238E27FC236}">
                  <a16:creationId xmlns:a16="http://schemas.microsoft.com/office/drawing/2014/main" id="{BFF233EA-D42E-4A9F-A103-BA3926BA0864}"/>
                </a:ext>
              </a:extLst>
            </p:cNvPr>
            <p:cNvSpPr/>
            <p:nvPr/>
          </p:nvSpPr>
          <p:spPr>
            <a:xfrm>
              <a:off x="7152657" y="2101363"/>
              <a:ext cx="1196162" cy="575702"/>
            </a:xfrm>
            <a:custGeom>
              <a:avLst/>
              <a:gdLst>
                <a:gd name="connsiteX0" fmla="*/ 0 w 1196162"/>
                <a:gd name="connsiteY0" fmla="*/ 253029 h 575702"/>
                <a:gd name="connsiteX1" fmla="*/ 461518 w 1196162"/>
                <a:gd name="connsiteY1" fmla="*/ 342111 h 575702"/>
                <a:gd name="connsiteX2" fmla="*/ 867123 w 1196162"/>
                <a:gd name="connsiteY2" fmla="*/ 439247 h 575702"/>
                <a:gd name="connsiteX3" fmla="*/ 954783 w 1196162"/>
                <a:gd name="connsiteY3" fmla="*/ 478576 h 575702"/>
                <a:gd name="connsiteX4" fmla="*/ 1187911 w 1196162"/>
                <a:gd name="connsiteY4" fmla="*/ 542544 h 575702"/>
                <a:gd name="connsiteX5" fmla="*/ 913559 w 1196162"/>
                <a:gd name="connsiteY5" fmla="*/ 288567 h 575702"/>
                <a:gd name="connsiteX6" fmla="*/ 681852 w 1196162"/>
                <a:gd name="connsiteY6" fmla="*/ 0 h 575702"/>
                <a:gd name="connsiteX7" fmla="*/ 0 w 1196162"/>
                <a:gd name="connsiteY7" fmla="*/ 253029 h 57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6162" h="575702">
                  <a:moveTo>
                    <a:pt x="0" y="253029"/>
                  </a:moveTo>
                  <a:cubicBezTo>
                    <a:pt x="0" y="253029"/>
                    <a:pt x="211805" y="330265"/>
                    <a:pt x="461518" y="342111"/>
                  </a:cubicBezTo>
                  <a:cubicBezTo>
                    <a:pt x="602248" y="348744"/>
                    <a:pt x="740134" y="382861"/>
                    <a:pt x="867123" y="439247"/>
                  </a:cubicBezTo>
                  <a:cubicBezTo>
                    <a:pt x="898396" y="453463"/>
                    <a:pt x="928722" y="466730"/>
                    <a:pt x="954783" y="478576"/>
                  </a:cubicBezTo>
                  <a:cubicBezTo>
                    <a:pt x="1068030" y="529750"/>
                    <a:pt x="1139579" y="626887"/>
                    <a:pt x="1187911" y="542544"/>
                  </a:cubicBezTo>
                  <a:cubicBezTo>
                    <a:pt x="1236242" y="458201"/>
                    <a:pt x="1062818" y="342584"/>
                    <a:pt x="913559" y="288567"/>
                  </a:cubicBezTo>
                  <a:cubicBezTo>
                    <a:pt x="764300" y="234550"/>
                    <a:pt x="681852" y="0"/>
                    <a:pt x="681852" y="0"/>
                  </a:cubicBezTo>
                  <a:lnTo>
                    <a:pt x="0" y="253029"/>
                  </a:lnTo>
                  <a:close/>
                </a:path>
              </a:pathLst>
            </a:custGeom>
            <a:solidFill>
              <a:srgbClr val="FFB287"/>
            </a:solidFill>
            <a:ln w="4731" cap="flat">
              <a:noFill/>
              <a:prstDash val="solid"/>
              <a:miter/>
            </a:ln>
          </p:spPr>
          <p:txBody>
            <a:bodyPr rtlCol="0" anchor="ctr"/>
            <a:lstStyle/>
            <a:p>
              <a:endParaRPr lang="fr-FR" dirty="0"/>
            </a:p>
          </p:txBody>
        </p:sp>
      </p:grpSp>
      <p:pic>
        <p:nvPicPr>
          <p:cNvPr id="54" name="Picture 53">
            <a:extLst>
              <a:ext uri="{FF2B5EF4-FFF2-40B4-BE49-F238E27FC236}">
                <a16:creationId xmlns:a16="http://schemas.microsoft.com/office/drawing/2014/main" id="{A3D3F1B1-CEE1-469E-9FEF-170FBEDA8F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spTree>
    <p:extLst>
      <p:ext uri="{BB962C8B-B14F-4D97-AF65-F5344CB8AC3E}">
        <p14:creationId xmlns:p14="http://schemas.microsoft.com/office/powerpoint/2010/main" val="93181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62">
      <a:majorFont>
        <a:latin typeface="poppins semibold"/>
        <a:ea typeface=""/>
        <a:cs typeface=""/>
      </a:majorFont>
      <a:minorFont>
        <a:latin typeface="DM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704</TotalTime>
  <Words>1868</Words>
  <Application>Microsoft Macintosh PowerPoint</Application>
  <PresentationFormat>Widescreen</PresentationFormat>
  <Paragraphs>187</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DM Sans</vt:lpstr>
      <vt:lpstr>Palatino Linotype</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eggomayp@yahoo.com</dc:creator>
  <cp:lastModifiedBy>Phillip Woolgar</cp:lastModifiedBy>
  <cp:revision>368</cp:revision>
  <dcterms:created xsi:type="dcterms:W3CDTF">2022-05-24T06:50:48Z</dcterms:created>
  <dcterms:modified xsi:type="dcterms:W3CDTF">2022-07-20T12:26:07Z</dcterms:modified>
</cp:coreProperties>
</file>